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325" r:id="rId5"/>
    <p:sldId id="257" r:id="rId6"/>
    <p:sldId id="258" r:id="rId7"/>
    <p:sldId id="261" r:id="rId8"/>
    <p:sldId id="266" r:id="rId9"/>
    <p:sldId id="280" r:id="rId10"/>
    <p:sldId id="271" r:id="rId11"/>
    <p:sldId id="262" r:id="rId12"/>
    <p:sldId id="259" r:id="rId13"/>
    <p:sldId id="272" r:id="rId14"/>
    <p:sldId id="260" r:id="rId15"/>
    <p:sldId id="274" r:id="rId16"/>
    <p:sldId id="273" r:id="rId17"/>
    <p:sldId id="275" r:id="rId18"/>
    <p:sldId id="263" r:id="rId19"/>
    <p:sldId id="276" r:id="rId20"/>
    <p:sldId id="277" r:id="rId21"/>
    <p:sldId id="278" r:id="rId22"/>
    <p:sldId id="264" r:id="rId23"/>
    <p:sldId id="281" r:id="rId24"/>
    <p:sldId id="279" r:id="rId25"/>
    <p:sldId id="282" r:id="rId26"/>
    <p:sldId id="265" r:id="rId27"/>
    <p:sldId id="267" r:id="rId28"/>
    <p:sldId id="284" r:id="rId29"/>
    <p:sldId id="283" r:id="rId30"/>
    <p:sldId id="285" r:id="rId31"/>
    <p:sldId id="286" r:id="rId32"/>
    <p:sldId id="268" r:id="rId33"/>
    <p:sldId id="287" r:id="rId34"/>
    <p:sldId id="269" r:id="rId35"/>
    <p:sldId id="288" r:id="rId36"/>
    <p:sldId id="289" r:id="rId37"/>
    <p:sldId id="270" r:id="rId38"/>
    <p:sldId id="291" r:id="rId39"/>
    <p:sldId id="290" r:id="rId40"/>
    <p:sldId id="292" r:id="rId41"/>
    <p:sldId id="293" r:id="rId42"/>
    <p:sldId id="294" r:id="rId43"/>
    <p:sldId id="314" r:id="rId44"/>
    <p:sldId id="316" r:id="rId45"/>
    <p:sldId id="318" r:id="rId46"/>
    <p:sldId id="320" r:id="rId47"/>
    <p:sldId id="321" r:id="rId48"/>
    <p:sldId id="322" r:id="rId49"/>
    <p:sldId id="323" r:id="rId50"/>
    <p:sldId id="32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0"/>
    <p:restoredTop sz="92906"/>
  </p:normalViewPr>
  <p:slideViewPr>
    <p:cSldViewPr snapToGrid="0">
      <p:cViewPr>
        <p:scale>
          <a:sx n="85" d="100"/>
          <a:sy n="85" d="100"/>
        </p:scale>
        <p:origin x="29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svg"/><Relationship Id="rId10" Type="http://schemas.openxmlformats.org/officeDocument/2006/relationships/image" Target="../media/image58.svg"/><Relationship Id="rId1"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svg"/><Relationship Id="rId7" Type="http://schemas.openxmlformats.org/officeDocument/2006/relationships/image" Target="../media/image55.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svg"/><Relationship Id="rId10" Type="http://schemas.openxmlformats.org/officeDocument/2006/relationships/image" Target="../media/image58.svg"/><Relationship Id="rId1"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9F7DF1-4D81-47B4-8A36-70D63872B8A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D0055C4-54B1-409E-AD59-D91D739368DF}">
      <dgm:prSet/>
      <dgm:spPr/>
      <dgm:t>
        <a:bodyPr/>
        <a:lstStyle/>
        <a:p>
          <a:pPr>
            <a:lnSpc>
              <a:spcPct val="100000"/>
            </a:lnSpc>
          </a:pPr>
          <a:r>
            <a:rPr lang="en-US" b="1"/>
            <a:t>GPU Acceleration</a:t>
          </a:r>
          <a:endParaRPr lang="en-US"/>
        </a:p>
      </dgm:t>
    </dgm:pt>
    <dgm:pt modelId="{374B767C-B340-4FF2-9751-008E41CDB72E}" cxnId="{7FD58C4F-894B-4416-A2AC-B905D5449423}" type="parTrans">
      <dgm:prSet/>
      <dgm:spPr/>
      <dgm:t>
        <a:bodyPr/>
        <a:lstStyle/>
        <a:p>
          <a:endParaRPr lang="en-US"/>
        </a:p>
      </dgm:t>
    </dgm:pt>
    <dgm:pt modelId="{153F26D3-9B43-4F03-99DC-6BED9BDAFD8E}" cxnId="{7FD58C4F-894B-4416-A2AC-B905D5449423}" type="sibTrans">
      <dgm:prSet/>
      <dgm:spPr/>
      <dgm:t>
        <a:bodyPr/>
        <a:lstStyle/>
        <a:p>
          <a:endParaRPr lang="en-US"/>
        </a:p>
      </dgm:t>
    </dgm:pt>
    <dgm:pt modelId="{3A5E5922-5FB9-41D2-961B-1E6F4279ABB6}">
      <dgm:prSet/>
      <dgm:spPr/>
      <dgm:t>
        <a:bodyPr/>
        <a:lstStyle/>
        <a:p>
          <a:pPr>
            <a:lnSpc>
              <a:spcPct val="100000"/>
            </a:lnSpc>
          </a:pPr>
          <a:r>
            <a:rPr lang="en-US"/>
            <a:t>Provides high-performance computing for large-scale data processing using NVIDIA GPUs.</a:t>
          </a:r>
        </a:p>
      </dgm:t>
    </dgm:pt>
    <dgm:pt modelId="{E0FFF566-B309-4DDA-9590-B63C04E63DB4}" cxnId="{4A7FA3B3-C812-4F48-976C-C72A20DC15D8}" type="parTrans">
      <dgm:prSet/>
      <dgm:spPr/>
      <dgm:t>
        <a:bodyPr/>
        <a:lstStyle/>
        <a:p>
          <a:endParaRPr lang="en-US"/>
        </a:p>
      </dgm:t>
    </dgm:pt>
    <dgm:pt modelId="{BEEB934F-FBA2-409F-9AA9-6F6BD8CE49A2}" cxnId="{4A7FA3B3-C812-4F48-976C-C72A20DC15D8}" type="sibTrans">
      <dgm:prSet/>
      <dgm:spPr/>
      <dgm:t>
        <a:bodyPr/>
        <a:lstStyle/>
        <a:p>
          <a:endParaRPr lang="en-US"/>
        </a:p>
      </dgm:t>
    </dgm:pt>
    <dgm:pt modelId="{1856EA29-4666-4AC6-808B-0B766C05D842}">
      <dgm:prSet/>
      <dgm:spPr/>
      <dgm:t>
        <a:bodyPr/>
        <a:lstStyle/>
        <a:p>
          <a:pPr>
            <a:lnSpc>
              <a:spcPct val="100000"/>
            </a:lnSpc>
          </a:pPr>
          <a:r>
            <a:rPr lang="en-US"/>
            <a:t>Example: Operations like Categorify and Normalize are tens of times faster compared to CPU-based methods.</a:t>
          </a:r>
        </a:p>
      </dgm:t>
    </dgm:pt>
    <dgm:pt modelId="{F8AFC572-C48A-43A2-85E9-6ABC882A0360}" cxnId="{63D07626-057E-40D8-BABB-63FBF13912F0}" type="parTrans">
      <dgm:prSet/>
      <dgm:spPr/>
      <dgm:t>
        <a:bodyPr/>
        <a:lstStyle/>
        <a:p>
          <a:endParaRPr lang="en-US"/>
        </a:p>
      </dgm:t>
    </dgm:pt>
    <dgm:pt modelId="{5BE67513-8624-4509-A64F-221064D43E72}" cxnId="{63D07626-057E-40D8-BABB-63FBF13912F0}" type="sibTrans">
      <dgm:prSet/>
      <dgm:spPr/>
      <dgm:t>
        <a:bodyPr/>
        <a:lstStyle/>
        <a:p>
          <a:endParaRPr lang="en-US"/>
        </a:p>
      </dgm:t>
    </dgm:pt>
    <dgm:pt modelId="{025D8922-1C9D-47D3-A943-813C48FFE12A}">
      <dgm:prSet/>
      <dgm:spPr/>
      <dgm:t>
        <a:bodyPr/>
        <a:lstStyle/>
        <a:p>
          <a:pPr>
            <a:lnSpc>
              <a:spcPct val="100000"/>
            </a:lnSpc>
          </a:pPr>
          <a:r>
            <a:rPr lang="en-US" b="1"/>
            <a:t>Comparison</a:t>
          </a:r>
          <a:r>
            <a:rPr lang="en-US"/>
            <a:t>: Traditional tools like Pandas or scikit-learn are slower and prone to memory crashes when handling large datasets.</a:t>
          </a:r>
        </a:p>
      </dgm:t>
    </dgm:pt>
    <dgm:pt modelId="{828490F0-959E-48AE-870F-320746DA8660}" cxnId="{61D9282A-22C8-4A26-B370-AF6F265D1CA9}" type="parTrans">
      <dgm:prSet/>
      <dgm:spPr/>
      <dgm:t>
        <a:bodyPr/>
        <a:lstStyle/>
        <a:p>
          <a:endParaRPr lang="en-US"/>
        </a:p>
      </dgm:t>
    </dgm:pt>
    <dgm:pt modelId="{7C0B83BE-0F86-4CC6-9A82-5DA0F3A9D13F}" cxnId="{61D9282A-22C8-4A26-B370-AF6F265D1CA9}" type="sibTrans">
      <dgm:prSet/>
      <dgm:spPr/>
      <dgm:t>
        <a:bodyPr/>
        <a:lstStyle/>
        <a:p>
          <a:endParaRPr lang="en-US"/>
        </a:p>
      </dgm:t>
    </dgm:pt>
    <dgm:pt modelId="{7FC6AE4C-2CA1-49A8-A6C4-714ABF0EA0E8}">
      <dgm:prSet/>
      <dgm:spPr/>
      <dgm:t>
        <a:bodyPr/>
        <a:lstStyle/>
        <a:p>
          <a:pPr>
            <a:lnSpc>
              <a:spcPct val="100000"/>
            </a:lnSpc>
          </a:pPr>
          <a:r>
            <a:rPr lang="en-US" b="1"/>
            <a:t>Modular Workflow</a:t>
          </a:r>
          <a:endParaRPr lang="en-US"/>
        </a:p>
      </dgm:t>
    </dgm:pt>
    <dgm:pt modelId="{60A9DA75-BC9F-4988-A561-86DC06393596}" cxnId="{ADB678DC-118B-41C9-A9AB-AA6DD9E8E0CE}" type="parTrans">
      <dgm:prSet/>
      <dgm:spPr/>
      <dgm:t>
        <a:bodyPr/>
        <a:lstStyle/>
        <a:p>
          <a:endParaRPr lang="en-US"/>
        </a:p>
      </dgm:t>
    </dgm:pt>
    <dgm:pt modelId="{66211202-4955-4565-BD8C-C7EF4D0EBA37}" cxnId="{ADB678DC-118B-41C9-A9AB-AA6DD9E8E0CE}" type="sibTrans">
      <dgm:prSet/>
      <dgm:spPr/>
      <dgm:t>
        <a:bodyPr/>
        <a:lstStyle/>
        <a:p>
          <a:endParaRPr lang="en-US"/>
        </a:p>
      </dgm:t>
    </dgm:pt>
    <dgm:pt modelId="{9EB04F94-0DC9-4226-B54D-074487175103}">
      <dgm:prSet/>
      <dgm:spPr/>
      <dgm:t>
        <a:bodyPr/>
        <a:lstStyle/>
        <a:p>
          <a:pPr>
            <a:lnSpc>
              <a:spcPct val="100000"/>
            </a:lnSpc>
          </a:pPr>
          <a:r>
            <a:rPr lang="en-US" b="1"/>
            <a:t>Advantage</a:t>
          </a:r>
          <a:r>
            <a:rPr lang="en-US"/>
            <a:t>: Workflows and ColumnSelectors allow feature processing steps to be defined as pipelines, making the logic clear and the code reusable.</a:t>
          </a:r>
        </a:p>
      </dgm:t>
    </dgm:pt>
    <dgm:pt modelId="{50B37888-9BE3-4BE3-8B8C-BE928C6A0AE8}" cxnId="{19FDE48A-718A-4BD4-B78F-65843FC54009}" type="parTrans">
      <dgm:prSet/>
      <dgm:spPr/>
      <dgm:t>
        <a:bodyPr/>
        <a:lstStyle/>
        <a:p>
          <a:endParaRPr lang="en-US"/>
        </a:p>
      </dgm:t>
    </dgm:pt>
    <dgm:pt modelId="{5757451A-030C-400B-A213-32B657DC45F3}" cxnId="{19FDE48A-718A-4BD4-B78F-65843FC54009}" type="sibTrans">
      <dgm:prSet/>
      <dgm:spPr/>
      <dgm:t>
        <a:bodyPr/>
        <a:lstStyle/>
        <a:p>
          <a:endParaRPr lang="en-US"/>
        </a:p>
      </dgm:t>
    </dgm:pt>
    <dgm:pt modelId="{9943ED43-053C-452E-8269-433AEA132327}">
      <dgm:prSet/>
      <dgm:spPr/>
      <dgm:t>
        <a:bodyPr/>
        <a:lstStyle/>
        <a:p>
          <a:pPr>
            <a:lnSpc>
              <a:spcPct val="100000"/>
            </a:lnSpc>
          </a:pPr>
          <a:r>
            <a:rPr lang="en-US" b="1"/>
            <a:t>Comparison</a:t>
          </a:r>
          <a:r>
            <a:rPr lang="en-US"/>
            <a:t>: Traditional methods require manual chaining of steps, leading to high coupling and difficulty in maintenance.</a:t>
          </a:r>
        </a:p>
      </dgm:t>
    </dgm:pt>
    <dgm:pt modelId="{703FB63C-F593-41CD-AF39-18761EA467F5}" cxnId="{E19903B3-88BA-4EF8-B1DE-917F540C941B}" type="parTrans">
      <dgm:prSet/>
      <dgm:spPr/>
      <dgm:t>
        <a:bodyPr/>
        <a:lstStyle/>
        <a:p>
          <a:endParaRPr lang="en-US"/>
        </a:p>
      </dgm:t>
    </dgm:pt>
    <dgm:pt modelId="{6AD933B1-DEC8-483D-849D-9B7A2A9955AD}" cxnId="{E19903B3-88BA-4EF8-B1DE-917F540C941B}" type="sibTrans">
      <dgm:prSet/>
      <dgm:spPr/>
      <dgm:t>
        <a:bodyPr/>
        <a:lstStyle/>
        <a:p>
          <a:endParaRPr lang="en-US"/>
        </a:p>
      </dgm:t>
    </dgm:pt>
    <dgm:pt modelId="{48E20016-2A72-4775-BC47-D3D2A8288BEF}">
      <dgm:prSet/>
      <dgm:spPr/>
      <dgm:t>
        <a:bodyPr/>
        <a:lstStyle/>
        <a:p>
          <a:pPr>
            <a:lnSpc>
              <a:spcPct val="100000"/>
            </a:lnSpc>
          </a:pPr>
          <a:r>
            <a:rPr lang="en-US" b="1"/>
            <a:t>Automated Global Statistics Calculation</a:t>
          </a:r>
          <a:endParaRPr lang="en-US"/>
        </a:p>
      </dgm:t>
    </dgm:pt>
    <dgm:pt modelId="{064EB3EA-29ED-4BA3-91DF-FEF311D0C0CC}" cxnId="{DC4451C5-F4EC-45C0-90FF-82A115049698}" type="parTrans">
      <dgm:prSet/>
      <dgm:spPr/>
      <dgm:t>
        <a:bodyPr/>
        <a:lstStyle/>
        <a:p>
          <a:endParaRPr lang="en-US"/>
        </a:p>
      </dgm:t>
    </dgm:pt>
    <dgm:pt modelId="{36F6C1C4-21B8-4928-A569-41123AF3D78E}" cxnId="{DC4451C5-F4EC-45C0-90FF-82A115049698}" type="sibTrans">
      <dgm:prSet/>
      <dgm:spPr/>
      <dgm:t>
        <a:bodyPr/>
        <a:lstStyle/>
        <a:p>
          <a:endParaRPr lang="en-US"/>
        </a:p>
      </dgm:t>
    </dgm:pt>
    <dgm:pt modelId="{88E89718-302B-4346-9EC1-CAEB3FBEB1FC}">
      <dgm:prSet/>
      <dgm:spPr/>
      <dgm:t>
        <a:bodyPr/>
        <a:lstStyle/>
        <a:p>
          <a:pPr>
            <a:lnSpc>
              <a:spcPct val="100000"/>
            </a:lnSpc>
          </a:pPr>
          <a:r>
            <a:rPr lang="en-US" b="1"/>
            <a:t>Advantage</a:t>
          </a:r>
          <a:r>
            <a:rPr lang="en-US"/>
            <a:t>: NVTabular automatically calculates global statistics (e.g., mean, standard deviation) in chunks, eliminating the need for manual sampling or full-dataset computations.</a:t>
          </a:r>
        </a:p>
      </dgm:t>
    </dgm:pt>
    <dgm:pt modelId="{EEBA495D-D3A2-4077-8BA5-A65CF6BAE0DA}" cxnId="{8F5E5268-46A1-47DA-A929-0E6D78B0A18F}" type="parTrans">
      <dgm:prSet/>
      <dgm:spPr/>
      <dgm:t>
        <a:bodyPr/>
        <a:lstStyle/>
        <a:p>
          <a:endParaRPr lang="en-US"/>
        </a:p>
      </dgm:t>
    </dgm:pt>
    <dgm:pt modelId="{F87B95B9-C2AA-40F4-BC75-686D35D7F9BE}" cxnId="{8F5E5268-46A1-47DA-A929-0E6D78B0A18F}" type="sibTrans">
      <dgm:prSet/>
      <dgm:spPr/>
      <dgm:t>
        <a:bodyPr/>
        <a:lstStyle/>
        <a:p>
          <a:endParaRPr lang="en-US"/>
        </a:p>
      </dgm:t>
    </dgm:pt>
    <dgm:pt modelId="{3D575EDB-36CD-497C-9D27-01386CD5D27F}">
      <dgm:prSet/>
      <dgm:spPr/>
      <dgm:t>
        <a:bodyPr/>
        <a:lstStyle/>
        <a:p>
          <a:pPr>
            <a:lnSpc>
              <a:spcPct val="100000"/>
            </a:lnSpc>
          </a:pPr>
          <a:r>
            <a:rPr lang="en-US" b="1"/>
            <a:t>Comparison</a:t>
          </a:r>
          <a:r>
            <a:rPr lang="en-US"/>
            <a:t>: Traditional methods require manual computation of statistics, which is especially complex in distributed environments.</a:t>
          </a:r>
        </a:p>
      </dgm:t>
    </dgm:pt>
    <dgm:pt modelId="{559E38DA-5822-4D1B-9478-0F004AD26EB5}" cxnId="{1E611240-9F5C-4CB6-8267-908F862B990C}" type="parTrans">
      <dgm:prSet/>
      <dgm:spPr/>
      <dgm:t>
        <a:bodyPr/>
        <a:lstStyle/>
        <a:p>
          <a:endParaRPr lang="en-US"/>
        </a:p>
      </dgm:t>
    </dgm:pt>
    <dgm:pt modelId="{295003D3-C43A-417C-AE91-300054166B7B}" cxnId="{1E611240-9F5C-4CB6-8267-908F862B990C}" type="sibTrans">
      <dgm:prSet/>
      <dgm:spPr/>
      <dgm:t>
        <a:bodyPr/>
        <a:lstStyle/>
        <a:p>
          <a:endParaRPr lang="en-US"/>
        </a:p>
      </dgm:t>
    </dgm:pt>
    <dgm:pt modelId="{2285CAB3-BB5B-4E5F-A310-04564133E187}">
      <dgm:prSet/>
      <dgm:spPr/>
      <dgm:t>
        <a:bodyPr/>
        <a:lstStyle/>
        <a:p>
          <a:pPr>
            <a:lnSpc>
              <a:spcPct val="100000"/>
            </a:lnSpc>
          </a:pPr>
          <a:r>
            <a:rPr lang="en-US" b="1"/>
            <a:t>Data Compatibility</a:t>
          </a:r>
          <a:endParaRPr lang="en-US"/>
        </a:p>
      </dgm:t>
    </dgm:pt>
    <dgm:pt modelId="{EE81FACA-2594-4395-8C27-DC65194E9828}" cxnId="{E2F0FBA7-DCA9-4F4B-839E-1B6CB9E7F4BA}" type="parTrans">
      <dgm:prSet/>
      <dgm:spPr/>
      <dgm:t>
        <a:bodyPr/>
        <a:lstStyle/>
        <a:p>
          <a:endParaRPr lang="en-US"/>
        </a:p>
      </dgm:t>
    </dgm:pt>
    <dgm:pt modelId="{84AB97FD-0FE4-4752-8586-150DFAEB0753}" cxnId="{E2F0FBA7-DCA9-4F4B-839E-1B6CB9E7F4BA}" type="sibTrans">
      <dgm:prSet/>
      <dgm:spPr/>
      <dgm:t>
        <a:bodyPr/>
        <a:lstStyle/>
        <a:p>
          <a:endParaRPr lang="en-US"/>
        </a:p>
      </dgm:t>
    </dgm:pt>
    <dgm:pt modelId="{6B5577A0-52BC-43B2-93CD-B1A71030B354}">
      <dgm:prSet/>
      <dgm:spPr/>
      <dgm:t>
        <a:bodyPr/>
        <a:lstStyle/>
        <a:p>
          <a:pPr>
            <a:lnSpc>
              <a:spcPct val="100000"/>
            </a:lnSpc>
          </a:pPr>
          <a:r>
            <a:rPr lang="en-US" b="1"/>
            <a:t>Advantage</a:t>
          </a:r>
          <a:r>
            <a:rPr lang="en-US"/>
            <a:t>: Supports multiple data formats, including cudf, Pandas, and Parquet.</a:t>
          </a:r>
        </a:p>
      </dgm:t>
    </dgm:pt>
    <dgm:pt modelId="{168FC1F0-F0C4-4A51-868B-30875AF8E796}" cxnId="{3600DF29-B3C6-441B-9751-7DAD522FFA78}" type="parTrans">
      <dgm:prSet/>
      <dgm:spPr/>
      <dgm:t>
        <a:bodyPr/>
        <a:lstStyle/>
        <a:p>
          <a:endParaRPr lang="en-US"/>
        </a:p>
      </dgm:t>
    </dgm:pt>
    <dgm:pt modelId="{2F76FE5B-024C-4538-BF94-5D5CAB845E9F}" cxnId="{3600DF29-B3C6-441B-9751-7DAD522FFA78}" type="sibTrans">
      <dgm:prSet/>
      <dgm:spPr/>
      <dgm:t>
        <a:bodyPr/>
        <a:lstStyle/>
        <a:p>
          <a:endParaRPr lang="en-US"/>
        </a:p>
      </dgm:t>
    </dgm:pt>
    <dgm:pt modelId="{43F5929E-42A8-496E-9032-76B18AB27266}">
      <dgm:prSet/>
      <dgm:spPr/>
      <dgm:t>
        <a:bodyPr/>
        <a:lstStyle/>
        <a:p>
          <a:pPr>
            <a:lnSpc>
              <a:spcPct val="100000"/>
            </a:lnSpc>
          </a:pPr>
          <a:r>
            <a:rPr lang="en-US"/>
            <a:t>Input data can be in CSV or Parquet format, and output supports standardized storage formats, making it suitable for distributed storage and loading.</a:t>
          </a:r>
        </a:p>
      </dgm:t>
    </dgm:pt>
    <dgm:pt modelId="{5B3DDE6A-E113-4B74-89DB-9D3EEE7309F2}" cxnId="{22E42FF7-A468-4D23-BE0A-87FF2D9FDED3}" type="parTrans">
      <dgm:prSet/>
      <dgm:spPr/>
      <dgm:t>
        <a:bodyPr/>
        <a:lstStyle/>
        <a:p>
          <a:endParaRPr lang="en-US"/>
        </a:p>
      </dgm:t>
    </dgm:pt>
    <dgm:pt modelId="{F77E87C6-C1E6-47F8-B437-B3DEC5041025}" cxnId="{22E42FF7-A468-4D23-BE0A-87FF2D9FDED3}" type="sibTrans">
      <dgm:prSet/>
      <dgm:spPr/>
      <dgm:t>
        <a:bodyPr/>
        <a:lstStyle/>
        <a:p>
          <a:endParaRPr lang="en-US"/>
        </a:p>
      </dgm:t>
    </dgm:pt>
    <dgm:pt modelId="{11590EF1-65B1-4F1C-9259-AF752933BD99}">
      <dgm:prSet/>
      <dgm:spPr/>
      <dgm:t>
        <a:bodyPr/>
        <a:lstStyle/>
        <a:p>
          <a:pPr>
            <a:lnSpc>
              <a:spcPct val="100000"/>
            </a:lnSpc>
          </a:pPr>
          <a:r>
            <a:rPr lang="en-US" b="1"/>
            <a:t>Comparison</a:t>
          </a:r>
          <a:r>
            <a:rPr lang="en-US"/>
            <a:t>: Traditional methods often lack flexibility in input/output formats.</a:t>
          </a:r>
        </a:p>
      </dgm:t>
    </dgm:pt>
    <dgm:pt modelId="{3C2FBE15-57E1-46FA-8751-BDC8B18255A2}" cxnId="{8DA79AEA-737C-4C51-B466-94BC4365C0D1}" type="parTrans">
      <dgm:prSet/>
      <dgm:spPr/>
      <dgm:t>
        <a:bodyPr/>
        <a:lstStyle/>
        <a:p>
          <a:endParaRPr lang="en-US"/>
        </a:p>
      </dgm:t>
    </dgm:pt>
    <dgm:pt modelId="{0C6206A3-48F6-4C27-98E2-9ED549834FB6}" cxnId="{8DA79AEA-737C-4C51-B466-94BC4365C0D1}" type="sibTrans">
      <dgm:prSet/>
      <dgm:spPr/>
      <dgm:t>
        <a:bodyPr/>
        <a:lstStyle/>
        <a:p>
          <a:endParaRPr lang="en-US"/>
        </a:p>
      </dgm:t>
    </dgm:pt>
    <dgm:pt modelId="{E4EA8A97-AB8B-43EC-9C83-9F5B10F1A11B}">
      <dgm:prSet/>
      <dgm:spPr/>
      <dgm:t>
        <a:bodyPr/>
        <a:lstStyle/>
        <a:p>
          <a:pPr>
            <a:lnSpc>
              <a:spcPct val="100000"/>
            </a:lnSpc>
          </a:pPr>
          <a:r>
            <a:rPr lang="en-US" b="1"/>
            <a:t>Optimized for Recommendation Systems</a:t>
          </a:r>
          <a:endParaRPr lang="en-US"/>
        </a:p>
      </dgm:t>
    </dgm:pt>
    <dgm:pt modelId="{F848C989-3ED0-483C-94E3-56211D3B84E6}" cxnId="{D1C9A0DF-979C-4F86-A7D7-24649FC53432}" type="parTrans">
      <dgm:prSet/>
      <dgm:spPr/>
      <dgm:t>
        <a:bodyPr/>
        <a:lstStyle/>
        <a:p>
          <a:endParaRPr lang="en-US"/>
        </a:p>
      </dgm:t>
    </dgm:pt>
    <dgm:pt modelId="{BE8C6EEA-9812-4915-99EE-AAC109B73F88}" cxnId="{D1C9A0DF-979C-4F86-A7D7-24649FC53432}" type="sibTrans">
      <dgm:prSet/>
      <dgm:spPr/>
      <dgm:t>
        <a:bodyPr/>
        <a:lstStyle/>
        <a:p>
          <a:endParaRPr lang="en-US"/>
        </a:p>
      </dgm:t>
    </dgm:pt>
    <dgm:pt modelId="{F58E9C8D-81BF-4000-8732-6445F4712F55}">
      <dgm:prSet/>
      <dgm:spPr/>
      <dgm:t>
        <a:bodyPr/>
        <a:lstStyle/>
        <a:p>
          <a:pPr>
            <a:lnSpc>
              <a:spcPct val="100000"/>
            </a:lnSpc>
          </a:pPr>
          <a:r>
            <a:rPr lang="en-US" b="1"/>
            <a:t>Advantage</a:t>
          </a:r>
          <a:r>
            <a:rPr lang="en-US"/>
            <a:t>: NVTabular offers modules for common recommendation system feature engineering tasks, such as categorization, temporal features, and item recency calculation.</a:t>
          </a:r>
        </a:p>
      </dgm:t>
    </dgm:pt>
    <dgm:pt modelId="{9DEBF5B8-38AA-4DA7-890D-CF9554FF2E7D}" cxnId="{C17815A7-CA7A-4CAB-8247-4FA1D4AAFD9A}" type="parTrans">
      <dgm:prSet/>
      <dgm:spPr/>
      <dgm:t>
        <a:bodyPr/>
        <a:lstStyle/>
        <a:p>
          <a:endParaRPr lang="en-US"/>
        </a:p>
      </dgm:t>
    </dgm:pt>
    <dgm:pt modelId="{6577CADF-996D-45A3-A208-BEC709FF8FCE}" cxnId="{C17815A7-CA7A-4CAB-8247-4FA1D4AAFD9A}" type="sibTrans">
      <dgm:prSet/>
      <dgm:spPr/>
      <dgm:t>
        <a:bodyPr/>
        <a:lstStyle/>
        <a:p>
          <a:endParaRPr lang="en-US"/>
        </a:p>
      </dgm:t>
    </dgm:pt>
    <dgm:pt modelId="{A223FCE4-F5F5-42D3-AAA7-C86CF03BAFA8}">
      <dgm:prSet/>
      <dgm:spPr/>
      <dgm:t>
        <a:bodyPr/>
        <a:lstStyle/>
        <a:p>
          <a:pPr>
            <a:lnSpc>
              <a:spcPct val="100000"/>
            </a:lnSpc>
          </a:pPr>
          <a:r>
            <a:rPr lang="en-US" b="1"/>
            <a:t>Comparison</a:t>
          </a:r>
          <a:r>
            <a:rPr lang="en-US"/>
            <a:t>: Traditional tools require manual implementation of recommendation-specific logic, resulting in complex and time-consuming code.</a:t>
          </a:r>
        </a:p>
      </dgm:t>
    </dgm:pt>
    <dgm:pt modelId="{E0DB2349-A6C6-4E6F-9F61-BFA0247CE6F5}" cxnId="{6F2808C8-8B4A-4BE0-B3E2-F53D11D689DB}" type="parTrans">
      <dgm:prSet/>
      <dgm:spPr/>
      <dgm:t>
        <a:bodyPr/>
        <a:lstStyle/>
        <a:p>
          <a:endParaRPr lang="en-US"/>
        </a:p>
      </dgm:t>
    </dgm:pt>
    <dgm:pt modelId="{5E0292CC-A0AB-4DDB-90FB-FCBA2D504C74}" cxnId="{6F2808C8-8B4A-4BE0-B3E2-F53D11D689DB}" type="sibTrans">
      <dgm:prSet/>
      <dgm:spPr/>
      <dgm:t>
        <a:bodyPr/>
        <a:lstStyle/>
        <a:p>
          <a:endParaRPr lang="en-US"/>
        </a:p>
      </dgm:t>
    </dgm:pt>
    <dgm:pt modelId="{90ACF588-8BCE-4A38-B056-F70409916E61}" type="pres">
      <dgm:prSet presAssocID="{F69F7DF1-4D81-47B4-8A36-70D63872B8A3}" presName="root" presStyleCnt="0">
        <dgm:presLayoutVars>
          <dgm:dir/>
          <dgm:resizeHandles val="exact"/>
        </dgm:presLayoutVars>
      </dgm:prSet>
      <dgm:spPr/>
    </dgm:pt>
    <dgm:pt modelId="{54DD0D85-FA19-4772-A87F-8ECCF6C856AC}" type="pres">
      <dgm:prSet presAssocID="{8D0055C4-54B1-409E-AD59-D91D739368DF}" presName="compNode" presStyleCnt="0"/>
      <dgm:spPr/>
    </dgm:pt>
    <dgm:pt modelId="{886F477D-CE13-4631-8E31-0107A1745068}" type="pres">
      <dgm:prSet presAssocID="{8D0055C4-54B1-409E-AD59-D91D739368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4B6764B6-DCC1-4A3E-B034-D88AADCF116B}" type="pres">
      <dgm:prSet presAssocID="{8D0055C4-54B1-409E-AD59-D91D739368DF}" presName="iconSpace" presStyleCnt="0"/>
      <dgm:spPr/>
    </dgm:pt>
    <dgm:pt modelId="{D1978E8F-1D7F-434E-928B-94D397C8199F}" type="pres">
      <dgm:prSet presAssocID="{8D0055C4-54B1-409E-AD59-D91D739368DF}" presName="parTx" presStyleLbl="revTx" presStyleIdx="0" presStyleCnt="10">
        <dgm:presLayoutVars>
          <dgm:chMax val="0"/>
          <dgm:chPref val="0"/>
        </dgm:presLayoutVars>
      </dgm:prSet>
      <dgm:spPr/>
    </dgm:pt>
    <dgm:pt modelId="{0A50ABC6-B7F2-4EA5-847E-18B57B4E56DF}" type="pres">
      <dgm:prSet presAssocID="{8D0055C4-54B1-409E-AD59-D91D739368DF}" presName="txSpace" presStyleCnt="0"/>
      <dgm:spPr/>
    </dgm:pt>
    <dgm:pt modelId="{8D083694-409F-4A22-8B5E-20664A5382B6}" type="pres">
      <dgm:prSet presAssocID="{8D0055C4-54B1-409E-AD59-D91D739368DF}" presName="desTx" presStyleLbl="revTx" presStyleIdx="1" presStyleCnt="10">
        <dgm:presLayoutVars/>
      </dgm:prSet>
      <dgm:spPr/>
    </dgm:pt>
    <dgm:pt modelId="{9996D85A-D014-4F14-9C45-5657801A7988}" type="pres">
      <dgm:prSet presAssocID="{153F26D3-9B43-4F03-99DC-6BED9BDAFD8E}" presName="sibTrans" presStyleCnt="0"/>
      <dgm:spPr/>
    </dgm:pt>
    <dgm:pt modelId="{60EFA498-CA1A-4B72-A4EF-E5E1F45447E8}" type="pres">
      <dgm:prSet presAssocID="{7FC6AE4C-2CA1-49A8-A6C4-714ABF0EA0E8}" presName="compNode" presStyleCnt="0"/>
      <dgm:spPr/>
    </dgm:pt>
    <dgm:pt modelId="{6ED93658-E378-41E9-817C-D4B253342740}" type="pres">
      <dgm:prSet presAssocID="{7FC6AE4C-2CA1-49A8-A6C4-714ABF0EA0E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1E46AE60-EEE9-401A-9AF7-D23091448DEC}" type="pres">
      <dgm:prSet presAssocID="{7FC6AE4C-2CA1-49A8-A6C4-714ABF0EA0E8}" presName="iconSpace" presStyleCnt="0"/>
      <dgm:spPr/>
    </dgm:pt>
    <dgm:pt modelId="{C12B040F-C145-415D-84F6-034D08622427}" type="pres">
      <dgm:prSet presAssocID="{7FC6AE4C-2CA1-49A8-A6C4-714ABF0EA0E8}" presName="parTx" presStyleLbl="revTx" presStyleIdx="2" presStyleCnt="10">
        <dgm:presLayoutVars>
          <dgm:chMax val="0"/>
          <dgm:chPref val="0"/>
        </dgm:presLayoutVars>
      </dgm:prSet>
      <dgm:spPr/>
    </dgm:pt>
    <dgm:pt modelId="{90522FA1-E9AC-4E2A-B94A-3F6F3F3C1115}" type="pres">
      <dgm:prSet presAssocID="{7FC6AE4C-2CA1-49A8-A6C4-714ABF0EA0E8}" presName="txSpace" presStyleCnt="0"/>
      <dgm:spPr/>
    </dgm:pt>
    <dgm:pt modelId="{96A8A4F8-23E5-45BE-8857-64232FACC54B}" type="pres">
      <dgm:prSet presAssocID="{7FC6AE4C-2CA1-49A8-A6C4-714ABF0EA0E8}" presName="desTx" presStyleLbl="revTx" presStyleIdx="3" presStyleCnt="10">
        <dgm:presLayoutVars/>
      </dgm:prSet>
      <dgm:spPr/>
    </dgm:pt>
    <dgm:pt modelId="{AFA8032F-10F1-406F-82B9-7576726339B8}" type="pres">
      <dgm:prSet presAssocID="{66211202-4955-4565-BD8C-C7EF4D0EBA37}" presName="sibTrans" presStyleCnt="0"/>
      <dgm:spPr/>
    </dgm:pt>
    <dgm:pt modelId="{60D5E32B-2CEC-4C7B-8B80-7DBF1E2A1644}" type="pres">
      <dgm:prSet presAssocID="{48E20016-2A72-4775-BC47-D3D2A8288BEF}" presName="compNode" presStyleCnt="0"/>
      <dgm:spPr/>
    </dgm:pt>
    <dgm:pt modelId="{70D4CF89-C287-4564-A28F-D125D9879765}" type="pres">
      <dgm:prSet presAssocID="{48E20016-2A72-4775-BC47-D3D2A8288B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FA015D84-CDB7-479E-BF94-C8FF3AAB7011}" type="pres">
      <dgm:prSet presAssocID="{48E20016-2A72-4775-BC47-D3D2A8288BEF}" presName="iconSpace" presStyleCnt="0"/>
      <dgm:spPr/>
    </dgm:pt>
    <dgm:pt modelId="{ADF66E90-CAD2-4048-8927-4778D4BAF2FE}" type="pres">
      <dgm:prSet presAssocID="{48E20016-2A72-4775-BC47-D3D2A8288BEF}" presName="parTx" presStyleLbl="revTx" presStyleIdx="4" presStyleCnt="10">
        <dgm:presLayoutVars>
          <dgm:chMax val="0"/>
          <dgm:chPref val="0"/>
        </dgm:presLayoutVars>
      </dgm:prSet>
      <dgm:spPr/>
    </dgm:pt>
    <dgm:pt modelId="{8980437C-76B6-4FDA-9C95-57102DB743EB}" type="pres">
      <dgm:prSet presAssocID="{48E20016-2A72-4775-BC47-D3D2A8288BEF}" presName="txSpace" presStyleCnt="0"/>
      <dgm:spPr/>
    </dgm:pt>
    <dgm:pt modelId="{84695F9A-A076-4149-8FF4-BE22AC693F91}" type="pres">
      <dgm:prSet presAssocID="{48E20016-2A72-4775-BC47-D3D2A8288BEF}" presName="desTx" presStyleLbl="revTx" presStyleIdx="5" presStyleCnt="10">
        <dgm:presLayoutVars/>
      </dgm:prSet>
      <dgm:spPr/>
    </dgm:pt>
    <dgm:pt modelId="{8682B25A-69BC-446E-8468-A221182E841F}" type="pres">
      <dgm:prSet presAssocID="{36F6C1C4-21B8-4928-A569-41123AF3D78E}" presName="sibTrans" presStyleCnt="0"/>
      <dgm:spPr/>
    </dgm:pt>
    <dgm:pt modelId="{21EE4420-E074-4C3F-9052-14A453FB7694}" type="pres">
      <dgm:prSet presAssocID="{2285CAB3-BB5B-4E5F-A310-04564133E187}" presName="compNode" presStyleCnt="0"/>
      <dgm:spPr/>
    </dgm:pt>
    <dgm:pt modelId="{6AEBC4BD-F2A9-463A-9533-8E6455504F89}" type="pres">
      <dgm:prSet presAssocID="{2285CAB3-BB5B-4E5F-A310-04564133E1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2D376ADB-4307-4C94-96FE-BA77847E7CDC}" type="pres">
      <dgm:prSet presAssocID="{2285CAB3-BB5B-4E5F-A310-04564133E187}" presName="iconSpace" presStyleCnt="0"/>
      <dgm:spPr/>
    </dgm:pt>
    <dgm:pt modelId="{FAB49FA9-B345-43C9-BBA3-D26DEB893788}" type="pres">
      <dgm:prSet presAssocID="{2285CAB3-BB5B-4E5F-A310-04564133E187}" presName="parTx" presStyleLbl="revTx" presStyleIdx="6" presStyleCnt="10">
        <dgm:presLayoutVars>
          <dgm:chMax val="0"/>
          <dgm:chPref val="0"/>
        </dgm:presLayoutVars>
      </dgm:prSet>
      <dgm:spPr/>
    </dgm:pt>
    <dgm:pt modelId="{91094BC3-1F80-4872-B757-064FFBBA4B6B}" type="pres">
      <dgm:prSet presAssocID="{2285CAB3-BB5B-4E5F-A310-04564133E187}" presName="txSpace" presStyleCnt="0"/>
      <dgm:spPr/>
    </dgm:pt>
    <dgm:pt modelId="{6D8547F2-8362-4C6B-91F9-EA34D470A3D4}" type="pres">
      <dgm:prSet presAssocID="{2285CAB3-BB5B-4E5F-A310-04564133E187}" presName="desTx" presStyleLbl="revTx" presStyleIdx="7" presStyleCnt="10">
        <dgm:presLayoutVars/>
      </dgm:prSet>
      <dgm:spPr/>
    </dgm:pt>
    <dgm:pt modelId="{28707362-B526-4B4D-87E6-906B95663816}" type="pres">
      <dgm:prSet presAssocID="{84AB97FD-0FE4-4752-8586-150DFAEB0753}" presName="sibTrans" presStyleCnt="0"/>
      <dgm:spPr/>
    </dgm:pt>
    <dgm:pt modelId="{27DAE2DB-E10E-41E8-9B55-775E9D7CEB81}" type="pres">
      <dgm:prSet presAssocID="{E4EA8A97-AB8B-43EC-9C83-9F5B10F1A11B}" presName="compNode" presStyleCnt="0"/>
      <dgm:spPr/>
    </dgm:pt>
    <dgm:pt modelId="{2320C19F-60ED-4715-938C-C8F751DDF9CA}" type="pres">
      <dgm:prSet presAssocID="{E4EA8A97-AB8B-43EC-9C83-9F5B10F1A11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66522A67-F423-46F9-B746-37D5C8D0264E}" type="pres">
      <dgm:prSet presAssocID="{E4EA8A97-AB8B-43EC-9C83-9F5B10F1A11B}" presName="iconSpace" presStyleCnt="0"/>
      <dgm:spPr/>
    </dgm:pt>
    <dgm:pt modelId="{F22EB6F3-C423-4F45-9CE3-5B621FEA54B6}" type="pres">
      <dgm:prSet presAssocID="{E4EA8A97-AB8B-43EC-9C83-9F5B10F1A11B}" presName="parTx" presStyleLbl="revTx" presStyleIdx="8" presStyleCnt="10">
        <dgm:presLayoutVars>
          <dgm:chMax val="0"/>
          <dgm:chPref val="0"/>
        </dgm:presLayoutVars>
      </dgm:prSet>
      <dgm:spPr/>
    </dgm:pt>
    <dgm:pt modelId="{4DA05D7F-7BA3-4FAB-962E-86408C144BC3}" type="pres">
      <dgm:prSet presAssocID="{E4EA8A97-AB8B-43EC-9C83-9F5B10F1A11B}" presName="txSpace" presStyleCnt="0"/>
      <dgm:spPr/>
    </dgm:pt>
    <dgm:pt modelId="{2C70C6DC-9237-4EB7-8541-B1DF841D3D4E}" type="pres">
      <dgm:prSet presAssocID="{E4EA8A97-AB8B-43EC-9C83-9F5B10F1A11B}" presName="desTx" presStyleLbl="revTx" presStyleIdx="9" presStyleCnt="10">
        <dgm:presLayoutVars/>
      </dgm:prSet>
      <dgm:spPr/>
    </dgm:pt>
  </dgm:ptLst>
  <dgm:cxnLst>
    <dgm:cxn modelId="{4941E603-BE92-487C-B242-17653E8C29F4}" type="presOf" srcId="{48E20016-2A72-4775-BC47-D3D2A8288BEF}" destId="{ADF66E90-CAD2-4048-8927-4778D4BAF2FE}" srcOrd="0" destOrd="0" presId="urn:microsoft.com/office/officeart/2018/2/layout/IconLabelDescriptionList"/>
    <dgm:cxn modelId="{AEF19C0D-3A1E-4A79-9E78-F8D9FC95F75D}" type="presOf" srcId="{A223FCE4-F5F5-42D3-AAA7-C86CF03BAFA8}" destId="{2C70C6DC-9237-4EB7-8541-B1DF841D3D4E}" srcOrd="0" destOrd="1" presId="urn:microsoft.com/office/officeart/2018/2/layout/IconLabelDescriptionList"/>
    <dgm:cxn modelId="{3648531D-845B-4D88-B2DD-E058C586555A}" type="presOf" srcId="{E4EA8A97-AB8B-43EC-9C83-9F5B10F1A11B}" destId="{F22EB6F3-C423-4F45-9CE3-5B621FEA54B6}" srcOrd="0" destOrd="0" presId="urn:microsoft.com/office/officeart/2018/2/layout/IconLabelDescriptionList"/>
    <dgm:cxn modelId="{D5E7731D-A42F-429D-809F-912ACAD285D6}" type="presOf" srcId="{9EB04F94-0DC9-4226-B54D-074487175103}" destId="{96A8A4F8-23E5-45BE-8857-64232FACC54B}" srcOrd="0" destOrd="0" presId="urn:microsoft.com/office/officeart/2018/2/layout/IconLabelDescriptionList"/>
    <dgm:cxn modelId="{F310311E-42BD-4A86-BB70-7694E82DF374}" type="presOf" srcId="{8D0055C4-54B1-409E-AD59-D91D739368DF}" destId="{D1978E8F-1D7F-434E-928B-94D397C8199F}" srcOrd="0" destOrd="0" presId="urn:microsoft.com/office/officeart/2018/2/layout/IconLabelDescriptionList"/>
    <dgm:cxn modelId="{63D07626-057E-40D8-BABB-63FBF13912F0}" srcId="{8D0055C4-54B1-409E-AD59-D91D739368DF}" destId="{1856EA29-4666-4AC6-808B-0B766C05D842}" srcOrd="1" destOrd="0" parTransId="{F8AFC572-C48A-43A2-85E9-6ABC882A0360}" sibTransId="{5BE67513-8624-4509-A64F-221064D43E72}"/>
    <dgm:cxn modelId="{3600DF29-B3C6-441B-9751-7DAD522FFA78}" srcId="{2285CAB3-BB5B-4E5F-A310-04564133E187}" destId="{6B5577A0-52BC-43B2-93CD-B1A71030B354}" srcOrd="0" destOrd="0" parTransId="{168FC1F0-F0C4-4A51-868B-30875AF8E796}" sibTransId="{2F76FE5B-024C-4538-BF94-5D5CAB845E9F}"/>
    <dgm:cxn modelId="{61D9282A-22C8-4A26-B370-AF6F265D1CA9}" srcId="{8D0055C4-54B1-409E-AD59-D91D739368DF}" destId="{025D8922-1C9D-47D3-A943-813C48FFE12A}" srcOrd="2" destOrd="0" parTransId="{828490F0-959E-48AE-870F-320746DA8660}" sibTransId="{7C0B83BE-0F86-4CC6-9A82-5DA0F3A9D13F}"/>
    <dgm:cxn modelId="{00B9732F-8267-471E-9F34-787D766A8E97}" type="presOf" srcId="{3A5E5922-5FB9-41D2-961B-1E6F4279ABB6}" destId="{8D083694-409F-4A22-8B5E-20664A5382B6}" srcOrd="0" destOrd="0" presId="urn:microsoft.com/office/officeart/2018/2/layout/IconLabelDescriptionList"/>
    <dgm:cxn modelId="{1E611240-9F5C-4CB6-8267-908F862B990C}" srcId="{48E20016-2A72-4775-BC47-D3D2A8288BEF}" destId="{3D575EDB-36CD-497C-9D27-01386CD5D27F}" srcOrd="1" destOrd="0" parTransId="{559E38DA-5822-4D1B-9478-0F004AD26EB5}" sibTransId="{295003D3-C43A-417C-AE91-300054166B7B}"/>
    <dgm:cxn modelId="{7FD58C4F-894B-4416-A2AC-B905D5449423}" srcId="{F69F7DF1-4D81-47B4-8A36-70D63872B8A3}" destId="{8D0055C4-54B1-409E-AD59-D91D739368DF}" srcOrd="0" destOrd="0" parTransId="{374B767C-B340-4FF2-9751-008E41CDB72E}" sibTransId="{153F26D3-9B43-4F03-99DC-6BED9BDAFD8E}"/>
    <dgm:cxn modelId="{3BCC4451-BDA2-48E0-BC5A-AC240CF0ACC3}" type="presOf" srcId="{6B5577A0-52BC-43B2-93CD-B1A71030B354}" destId="{6D8547F2-8362-4C6B-91F9-EA34D470A3D4}" srcOrd="0" destOrd="0" presId="urn:microsoft.com/office/officeart/2018/2/layout/IconLabelDescriptionList"/>
    <dgm:cxn modelId="{57639460-A69B-42D1-AD83-A47727CA089C}" type="presOf" srcId="{F69F7DF1-4D81-47B4-8A36-70D63872B8A3}" destId="{90ACF588-8BCE-4A38-B056-F70409916E61}" srcOrd="0" destOrd="0" presId="urn:microsoft.com/office/officeart/2018/2/layout/IconLabelDescriptionList"/>
    <dgm:cxn modelId="{E1470263-04B8-4A38-AD26-862C5DAB8287}" type="presOf" srcId="{11590EF1-65B1-4F1C-9259-AF752933BD99}" destId="{6D8547F2-8362-4C6B-91F9-EA34D470A3D4}" srcOrd="0" destOrd="2" presId="urn:microsoft.com/office/officeart/2018/2/layout/IconLabelDescriptionList"/>
    <dgm:cxn modelId="{8F5E5268-46A1-47DA-A929-0E6D78B0A18F}" srcId="{48E20016-2A72-4775-BC47-D3D2A8288BEF}" destId="{88E89718-302B-4346-9EC1-CAEB3FBEB1FC}" srcOrd="0" destOrd="0" parTransId="{EEBA495D-D3A2-4077-8BA5-A65CF6BAE0DA}" sibTransId="{F87B95B9-C2AA-40F4-BC75-686D35D7F9BE}"/>
    <dgm:cxn modelId="{2910A66F-8B10-4F9B-B227-1ED4B8730EA8}" type="presOf" srcId="{7FC6AE4C-2CA1-49A8-A6C4-714ABF0EA0E8}" destId="{C12B040F-C145-415D-84F6-034D08622427}" srcOrd="0" destOrd="0" presId="urn:microsoft.com/office/officeart/2018/2/layout/IconLabelDescriptionList"/>
    <dgm:cxn modelId="{6F4FD17D-31D6-43DF-A88E-D028A256DACA}" type="presOf" srcId="{F58E9C8D-81BF-4000-8732-6445F4712F55}" destId="{2C70C6DC-9237-4EB7-8541-B1DF841D3D4E}" srcOrd="0" destOrd="0" presId="urn:microsoft.com/office/officeart/2018/2/layout/IconLabelDescriptionList"/>
    <dgm:cxn modelId="{4D85CC85-5E27-45CD-95D0-7F64A1B916E4}" type="presOf" srcId="{9943ED43-053C-452E-8269-433AEA132327}" destId="{96A8A4F8-23E5-45BE-8857-64232FACC54B}" srcOrd="0" destOrd="1" presId="urn:microsoft.com/office/officeart/2018/2/layout/IconLabelDescriptionList"/>
    <dgm:cxn modelId="{19FDE48A-718A-4BD4-B78F-65843FC54009}" srcId="{7FC6AE4C-2CA1-49A8-A6C4-714ABF0EA0E8}" destId="{9EB04F94-0DC9-4226-B54D-074487175103}" srcOrd="0" destOrd="0" parTransId="{50B37888-9BE3-4BE3-8B8C-BE928C6A0AE8}" sibTransId="{5757451A-030C-400B-A213-32B657DC45F3}"/>
    <dgm:cxn modelId="{D7F1699A-6E3C-4712-97F0-E5A0DF4B94F7}" type="presOf" srcId="{025D8922-1C9D-47D3-A943-813C48FFE12A}" destId="{8D083694-409F-4A22-8B5E-20664A5382B6}" srcOrd="0" destOrd="2" presId="urn:microsoft.com/office/officeart/2018/2/layout/IconLabelDescriptionList"/>
    <dgm:cxn modelId="{60ABDD9C-6B24-425B-AD29-AD483AB60D3F}" type="presOf" srcId="{43F5929E-42A8-496E-9032-76B18AB27266}" destId="{6D8547F2-8362-4C6B-91F9-EA34D470A3D4}" srcOrd="0" destOrd="1" presId="urn:microsoft.com/office/officeart/2018/2/layout/IconLabelDescriptionList"/>
    <dgm:cxn modelId="{A8DC1F9E-F7AB-47D3-8336-3134A00BE03D}" type="presOf" srcId="{2285CAB3-BB5B-4E5F-A310-04564133E187}" destId="{FAB49FA9-B345-43C9-BBA3-D26DEB893788}" srcOrd="0" destOrd="0" presId="urn:microsoft.com/office/officeart/2018/2/layout/IconLabelDescriptionList"/>
    <dgm:cxn modelId="{C17815A7-CA7A-4CAB-8247-4FA1D4AAFD9A}" srcId="{E4EA8A97-AB8B-43EC-9C83-9F5B10F1A11B}" destId="{F58E9C8D-81BF-4000-8732-6445F4712F55}" srcOrd="0" destOrd="0" parTransId="{9DEBF5B8-38AA-4DA7-890D-CF9554FF2E7D}" sibTransId="{6577CADF-996D-45A3-A208-BEC709FF8FCE}"/>
    <dgm:cxn modelId="{E2F0FBA7-DCA9-4F4B-839E-1B6CB9E7F4BA}" srcId="{F69F7DF1-4D81-47B4-8A36-70D63872B8A3}" destId="{2285CAB3-BB5B-4E5F-A310-04564133E187}" srcOrd="3" destOrd="0" parTransId="{EE81FACA-2594-4395-8C27-DC65194E9828}" sibTransId="{84AB97FD-0FE4-4752-8586-150DFAEB0753}"/>
    <dgm:cxn modelId="{E19903B3-88BA-4EF8-B1DE-917F540C941B}" srcId="{7FC6AE4C-2CA1-49A8-A6C4-714ABF0EA0E8}" destId="{9943ED43-053C-452E-8269-433AEA132327}" srcOrd="1" destOrd="0" parTransId="{703FB63C-F593-41CD-AF39-18761EA467F5}" sibTransId="{6AD933B1-DEC8-483D-849D-9B7A2A9955AD}"/>
    <dgm:cxn modelId="{4A7FA3B3-C812-4F48-976C-C72A20DC15D8}" srcId="{8D0055C4-54B1-409E-AD59-D91D739368DF}" destId="{3A5E5922-5FB9-41D2-961B-1E6F4279ABB6}" srcOrd="0" destOrd="0" parTransId="{E0FFF566-B309-4DDA-9590-B63C04E63DB4}" sibTransId="{BEEB934F-FBA2-409F-9AA9-6F6BD8CE49A2}"/>
    <dgm:cxn modelId="{DC4451C5-F4EC-45C0-90FF-82A115049698}" srcId="{F69F7DF1-4D81-47B4-8A36-70D63872B8A3}" destId="{48E20016-2A72-4775-BC47-D3D2A8288BEF}" srcOrd="2" destOrd="0" parTransId="{064EB3EA-29ED-4BA3-91DF-FEF311D0C0CC}" sibTransId="{36F6C1C4-21B8-4928-A569-41123AF3D78E}"/>
    <dgm:cxn modelId="{6F2808C8-8B4A-4BE0-B3E2-F53D11D689DB}" srcId="{E4EA8A97-AB8B-43EC-9C83-9F5B10F1A11B}" destId="{A223FCE4-F5F5-42D3-AAA7-C86CF03BAFA8}" srcOrd="1" destOrd="0" parTransId="{E0DB2349-A6C6-4E6F-9F61-BFA0247CE6F5}" sibTransId="{5E0292CC-A0AB-4DDB-90FB-FCBA2D504C74}"/>
    <dgm:cxn modelId="{D8D89ACE-A5D0-4A1B-BF7B-8BA9DDB7B839}" type="presOf" srcId="{1856EA29-4666-4AC6-808B-0B766C05D842}" destId="{8D083694-409F-4A22-8B5E-20664A5382B6}" srcOrd="0" destOrd="1" presId="urn:microsoft.com/office/officeart/2018/2/layout/IconLabelDescriptionList"/>
    <dgm:cxn modelId="{ADB678DC-118B-41C9-A9AB-AA6DD9E8E0CE}" srcId="{F69F7DF1-4D81-47B4-8A36-70D63872B8A3}" destId="{7FC6AE4C-2CA1-49A8-A6C4-714ABF0EA0E8}" srcOrd="1" destOrd="0" parTransId="{60A9DA75-BC9F-4988-A561-86DC06393596}" sibTransId="{66211202-4955-4565-BD8C-C7EF4D0EBA37}"/>
    <dgm:cxn modelId="{D1C9A0DF-979C-4F86-A7D7-24649FC53432}" srcId="{F69F7DF1-4D81-47B4-8A36-70D63872B8A3}" destId="{E4EA8A97-AB8B-43EC-9C83-9F5B10F1A11B}" srcOrd="4" destOrd="0" parTransId="{F848C989-3ED0-483C-94E3-56211D3B84E6}" sibTransId="{BE8C6EEA-9812-4915-99EE-AAC109B73F88}"/>
    <dgm:cxn modelId="{8DA79AEA-737C-4C51-B466-94BC4365C0D1}" srcId="{2285CAB3-BB5B-4E5F-A310-04564133E187}" destId="{11590EF1-65B1-4F1C-9259-AF752933BD99}" srcOrd="2" destOrd="0" parTransId="{3C2FBE15-57E1-46FA-8751-BDC8B18255A2}" sibTransId="{0C6206A3-48F6-4C27-98E2-9ED549834FB6}"/>
    <dgm:cxn modelId="{6C8090F5-D77B-4FEF-B85B-E5214F4DBC2F}" type="presOf" srcId="{88E89718-302B-4346-9EC1-CAEB3FBEB1FC}" destId="{84695F9A-A076-4149-8FF4-BE22AC693F91}" srcOrd="0" destOrd="0" presId="urn:microsoft.com/office/officeart/2018/2/layout/IconLabelDescriptionList"/>
    <dgm:cxn modelId="{1A3882F6-FAD3-4CBA-BF41-473887FC13EB}" type="presOf" srcId="{3D575EDB-36CD-497C-9D27-01386CD5D27F}" destId="{84695F9A-A076-4149-8FF4-BE22AC693F91}" srcOrd="0" destOrd="1" presId="urn:microsoft.com/office/officeart/2018/2/layout/IconLabelDescriptionList"/>
    <dgm:cxn modelId="{22E42FF7-A468-4D23-BE0A-87FF2D9FDED3}" srcId="{2285CAB3-BB5B-4E5F-A310-04564133E187}" destId="{43F5929E-42A8-496E-9032-76B18AB27266}" srcOrd="1" destOrd="0" parTransId="{5B3DDE6A-E113-4B74-89DB-9D3EEE7309F2}" sibTransId="{F77E87C6-C1E6-47F8-B437-B3DEC5041025}"/>
    <dgm:cxn modelId="{700B1D2B-5AD8-4669-9CAD-8EE2127D6844}" type="presParOf" srcId="{90ACF588-8BCE-4A38-B056-F70409916E61}" destId="{54DD0D85-FA19-4772-A87F-8ECCF6C856AC}" srcOrd="0" destOrd="0" presId="urn:microsoft.com/office/officeart/2018/2/layout/IconLabelDescriptionList"/>
    <dgm:cxn modelId="{084C387D-6332-4421-BA76-ABAF60E2219B}" type="presParOf" srcId="{54DD0D85-FA19-4772-A87F-8ECCF6C856AC}" destId="{886F477D-CE13-4631-8E31-0107A1745068}" srcOrd="0" destOrd="0" presId="urn:microsoft.com/office/officeart/2018/2/layout/IconLabelDescriptionList"/>
    <dgm:cxn modelId="{4485B3E6-ECBB-47E9-AD29-194C4D564A0C}" type="presParOf" srcId="{54DD0D85-FA19-4772-A87F-8ECCF6C856AC}" destId="{4B6764B6-DCC1-4A3E-B034-D88AADCF116B}" srcOrd="1" destOrd="0" presId="urn:microsoft.com/office/officeart/2018/2/layout/IconLabelDescriptionList"/>
    <dgm:cxn modelId="{844B4504-27A7-445F-B731-2CE5B85CE2A2}" type="presParOf" srcId="{54DD0D85-FA19-4772-A87F-8ECCF6C856AC}" destId="{D1978E8F-1D7F-434E-928B-94D397C8199F}" srcOrd="2" destOrd="0" presId="urn:microsoft.com/office/officeart/2018/2/layout/IconLabelDescriptionList"/>
    <dgm:cxn modelId="{FB2535E9-61A8-4D61-8075-27CF0A19CED6}" type="presParOf" srcId="{54DD0D85-FA19-4772-A87F-8ECCF6C856AC}" destId="{0A50ABC6-B7F2-4EA5-847E-18B57B4E56DF}" srcOrd="3" destOrd="0" presId="urn:microsoft.com/office/officeart/2018/2/layout/IconLabelDescriptionList"/>
    <dgm:cxn modelId="{2BD0E5D2-3B96-45E4-9BCF-D8F0C8F433D7}" type="presParOf" srcId="{54DD0D85-FA19-4772-A87F-8ECCF6C856AC}" destId="{8D083694-409F-4A22-8B5E-20664A5382B6}" srcOrd="4" destOrd="0" presId="urn:microsoft.com/office/officeart/2018/2/layout/IconLabelDescriptionList"/>
    <dgm:cxn modelId="{D6753F00-A844-4E91-9BE2-F0A7B7E74275}" type="presParOf" srcId="{90ACF588-8BCE-4A38-B056-F70409916E61}" destId="{9996D85A-D014-4F14-9C45-5657801A7988}" srcOrd="1" destOrd="0" presId="urn:microsoft.com/office/officeart/2018/2/layout/IconLabelDescriptionList"/>
    <dgm:cxn modelId="{05565068-1BE2-4B67-A44C-5CE469D01E41}" type="presParOf" srcId="{90ACF588-8BCE-4A38-B056-F70409916E61}" destId="{60EFA498-CA1A-4B72-A4EF-E5E1F45447E8}" srcOrd="2" destOrd="0" presId="urn:microsoft.com/office/officeart/2018/2/layout/IconLabelDescriptionList"/>
    <dgm:cxn modelId="{12089F5D-F759-49A8-ADD7-A43DBAC499DF}" type="presParOf" srcId="{60EFA498-CA1A-4B72-A4EF-E5E1F45447E8}" destId="{6ED93658-E378-41E9-817C-D4B253342740}" srcOrd="0" destOrd="0" presId="urn:microsoft.com/office/officeart/2018/2/layout/IconLabelDescriptionList"/>
    <dgm:cxn modelId="{8EA92143-67D8-472E-B235-AF305A552409}" type="presParOf" srcId="{60EFA498-CA1A-4B72-A4EF-E5E1F45447E8}" destId="{1E46AE60-EEE9-401A-9AF7-D23091448DEC}" srcOrd="1" destOrd="0" presId="urn:microsoft.com/office/officeart/2018/2/layout/IconLabelDescriptionList"/>
    <dgm:cxn modelId="{435681E0-3018-47F7-92EB-438BC1124300}" type="presParOf" srcId="{60EFA498-CA1A-4B72-A4EF-E5E1F45447E8}" destId="{C12B040F-C145-415D-84F6-034D08622427}" srcOrd="2" destOrd="0" presId="urn:microsoft.com/office/officeart/2018/2/layout/IconLabelDescriptionList"/>
    <dgm:cxn modelId="{CB14B180-59D4-455E-A2EF-A6BF80328D2A}" type="presParOf" srcId="{60EFA498-CA1A-4B72-A4EF-E5E1F45447E8}" destId="{90522FA1-E9AC-4E2A-B94A-3F6F3F3C1115}" srcOrd="3" destOrd="0" presId="urn:microsoft.com/office/officeart/2018/2/layout/IconLabelDescriptionList"/>
    <dgm:cxn modelId="{D969F552-52EC-4565-9FAF-F0E769F003BF}" type="presParOf" srcId="{60EFA498-CA1A-4B72-A4EF-E5E1F45447E8}" destId="{96A8A4F8-23E5-45BE-8857-64232FACC54B}" srcOrd="4" destOrd="0" presId="urn:microsoft.com/office/officeart/2018/2/layout/IconLabelDescriptionList"/>
    <dgm:cxn modelId="{B4C4E71F-A287-4464-964C-4B986F51051E}" type="presParOf" srcId="{90ACF588-8BCE-4A38-B056-F70409916E61}" destId="{AFA8032F-10F1-406F-82B9-7576726339B8}" srcOrd="3" destOrd="0" presId="urn:microsoft.com/office/officeart/2018/2/layout/IconLabelDescriptionList"/>
    <dgm:cxn modelId="{56D5F6D8-19CB-4AE3-932E-B6D7D675C30C}" type="presParOf" srcId="{90ACF588-8BCE-4A38-B056-F70409916E61}" destId="{60D5E32B-2CEC-4C7B-8B80-7DBF1E2A1644}" srcOrd="4" destOrd="0" presId="urn:microsoft.com/office/officeart/2018/2/layout/IconLabelDescriptionList"/>
    <dgm:cxn modelId="{B6D1AEBF-38AC-40D4-B834-6E4F33560C6C}" type="presParOf" srcId="{60D5E32B-2CEC-4C7B-8B80-7DBF1E2A1644}" destId="{70D4CF89-C287-4564-A28F-D125D9879765}" srcOrd="0" destOrd="0" presId="urn:microsoft.com/office/officeart/2018/2/layout/IconLabelDescriptionList"/>
    <dgm:cxn modelId="{1E4250C1-C6D7-4491-B334-75E063D2C758}" type="presParOf" srcId="{60D5E32B-2CEC-4C7B-8B80-7DBF1E2A1644}" destId="{FA015D84-CDB7-479E-BF94-C8FF3AAB7011}" srcOrd="1" destOrd="0" presId="urn:microsoft.com/office/officeart/2018/2/layout/IconLabelDescriptionList"/>
    <dgm:cxn modelId="{E145DD87-20F4-4BC1-9B91-2C6ADA2D850C}" type="presParOf" srcId="{60D5E32B-2CEC-4C7B-8B80-7DBF1E2A1644}" destId="{ADF66E90-CAD2-4048-8927-4778D4BAF2FE}" srcOrd="2" destOrd="0" presId="urn:microsoft.com/office/officeart/2018/2/layout/IconLabelDescriptionList"/>
    <dgm:cxn modelId="{25BABFD5-9DBA-486B-9767-48155D85D3F4}" type="presParOf" srcId="{60D5E32B-2CEC-4C7B-8B80-7DBF1E2A1644}" destId="{8980437C-76B6-4FDA-9C95-57102DB743EB}" srcOrd="3" destOrd="0" presId="urn:microsoft.com/office/officeart/2018/2/layout/IconLabelDescriptionList"/>
    <dgm:cxn modelId="{4542EAA1-049D-4631-8EAF-A0CEA9C95BD4}" type="presParOf" srcId="{60D5E32B-2CEC-4C7B-8B80-7DBF1E2A1644}" destId="{84695F9A-A076-4149-8FF4-BE22AC693F91}" srcOrd="4" destOrd="0" presId="urn:microsoft.com/office/officeart/2018/2/layout/IconLabelDescriptionList"/>
    <dgm:cxn modelId="{BCB214B2-DCC0-4E64-B772-B1440DB4D009}" type="presParOf" srcId="{90ACF588-8BCE-4A38-B056-F70409916E61}" destId="{8682B25A-69BC-446E-8468-A221182E841F}" srcOrd="5" destOrd="0" presId="urn:microsoft.com/office/officeart/2018/2/layout/IconLabelDescriptionList"/>
    <dgm:cxn modelId="{80C00300-D6DA-4C7C-B0B8-9B60404A8F8B}" type="presParOf" srcId="{90ACF588-8BCE-4A38-B056-F70409916E61}" destId="{21EE4420-E074-4C3F-9052-14A453FB7694}" srcOrd="6" destOrd="0" presId="urn:microsoft.com/office/officeart/2018/2/layout/IconLabelDescriptionList"/>
    <dgm:cxn modelId="{400E1B25-4044-468C-9953-84F1CD532910}" type="presParOf" srcId="{21EE4420-E074-4C3F-9052-14A453FB7694}" destId="{6AEBC4BD-F2A9-463A-9533-8E6455504F89}" srcOrd="0" destOrd="0" presId="urn:microsoft.com/office/officeart/2018/2/layout/IconLabelDescriptionList"/>
    <dgm:cxn modelId="{4139F9EF-93C4-4D16-AC62-AC37077DA559}" type="presParOf" srcId="{21EE4420-E074-4C3F-9052-14A453FB7694}" destId="{2D376ADB-4307-4C94-96FE-BA77847E7CDC}" srcOrd="1" destOrd="0" presId="urn:microsoft.com/office/officeart/2018/2/layout/IconLabelDescriptionList"/>
    <dgm:cxn modelId="{3DDA9BD8-7810-448A-93A3-76078FA2CC92}" type="presParOf" srcId="{21EE4420-E074-4C3F-9052-14A453FB7694}" destId="{FAB49FA9-B345-43C9-BBA3-D26DEB893788}" srcOrd="2" destOrd="0" presId="urn:microsoft.com/office/officeart/2018/2/layout/IconLabelDescriptionList"/>
    <dgm:cxn modelId="{68828CB9-13FC-438E-BD71-EC4BEF5B4701}" type="presParOf" srcId="{21EE4420-E074-4C3F-9052-14A453FB7694}" destId="{91094BC3-1F80-4872-B757-064FFBBA4B6B}" srcOrd="3" destOrd="0" presId="urn:microsoft.com/office/officeart/2018/2/layout/IconLabelDescriptionList"/>
    <dgm:cxn modelId="{C6F8608A-402A-4DBA-9D5E-218575A34737}" type="presParOf" srcId="{21EE4420-E074-4C3F-9052-14A453FB7694}" destId="{6D8547F2-8362-4C6B-91F9-EA34D470A3D4}" srcOrd="4" destOrd="0" presId="urn:microsoft.com/office/officeart/2018/2/layout/IconLabelDescriptionList"/>
    <dgm:cxn modelId="{24C0DE80-11F4-425E-A532-2EA9FD860A64}" type="presParOf" srcId="{90ACF588-8BCE-4A38-B056-F70409916E61}" destId="{28707362-B526-4B4D-87E6-906B95663816}" srcOrd="7" destOrd="0" presId="urn:microsoft.com/office/officeart/2018/2/layout/IconLabelDescriptionList"/>
    <dgm:cxn modelId="{32374370-E988-4189-B2AD-EF6B5A39640E}" type="presParOf" srcId="{90ACF588-8BCE-4A38-B056-F70409916E61}" destId="{27DAE2DB-E10E-41E8-9B55-775E9D7CEB81}" srcOrd="8" destOrd="0" presId="urn:microsoft.com/office/officeart/2018/2/layout/IconLabelDescriptionList"/>
    <dgm:cxn modelId="{2476A5F8-79E0-469D-AD7E-DA0AD868F325}" type="presParOf" srcId="{27DAE2DB-E10E-41E8-9B55-775E9D7CEB81}" destId="{2320C19F-60ED-4715-938C-C8F751DDF9CA}" srcOrd="0" destOrd="0" presId="urn:microsoft.com/office/officeart/2018/2/layout/IconLabelDescriptionList"/>
    <dgm:cxn modelId="{8917FA14-3EE7-444F-9AE9-06539168958B}" type="presParOf" srcId="{27DAE2DB-E10E-41E8-9B55-775E9D7CEB81}" destId="{66522A67-F423-46F9-B746-37D5C8D0264E}" srcOrd="1" destOrd="0" presId="urn:microsoft.com/office/officeart/2018/2/layout/IconLabelDescriptionList"/>
    <dgm:cxn modelId="{581DB2CE-9138-4B23-93C1-2BACA3CE8082}" type="presParOf" srcId="{27DAE2DB-E10E-41E8-9B55-775E9D7CEB81}" destId="{F22EB6F3-C423-4F45-9CE3-5B621FEA54B6}" srcOrd="2" destOrd="0" presId="urn:microsoft.com/office/officeart/2018/2/layout/IconLabelDescriptionList"/>
    <dgm:cxn modelId="{12F13E9F-EA10-437D-81D8-456081046A17}" type="presParOf" srcId="{27DAE2DB-E10E-41E8-9B55-775E9D7CEB81}" destId="{4DA05D7F-7BA3-4FAB-962E-86408C144BC3}" srcOrd="3" destOrd="0" presId="urn:microsoft.com/office/officeart/2018/2/layout/IconLabelDescriptionList"/>
    <dgm:cxn modelId="{45D578D9-40ED-4837-BBF6-3A0D8D750A8A}" type="presParOf" srcId="{27DAE2DB-E10E-41E8-9B55-775E9D7CEB81}" destId="{2C70C6DC-9237-4EB7-8541-B1DF841D3D4E}" srcOrd="4" destOrd="0" presId="urn:microsoft.com/office/officeart/2018/2/layout/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905999" cy="3867134"/>
        <a:chOff x="0" y="0"/>
        <a:chExt cx="9905999" cy="3867134"/>
      </a:xfrm>
    </dsp:grpSpPr>
    <dsp:sp modelId="{886F477D-CE13-4631-8E31-0107A1745068}">
      <dsp:nvSpPr>
        <dsp:cNvPr id="3" name="矩形 2"/>
        <dsp:cNvSpPr/>
      </dsp:nvSpPr>
      <dsp:spPr bwMode="white">
        <a:xfrm>
          <a:off x="0" y="1254261"/>
          <a:ext cx="608263" cy="608263"/>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0" y="1254261"/>
        <a:ext cx="608263" cy="608263"/>
      </dsp:txXfrm>
    </dsp:sp>
    <dsp:sp modelId="{D1978E8F-1D7F-434E-928B-94D397C8199F}">
      <dsp:nvSpPr>
        <dsp:cNvPr id="4" name="矩形 3"/>
        <dsp:cNvSpPr/>
      </dsp:nvSpPr>
      <dsp:spPr bwMode="white">
        <a:xfrm>
          <a:off x="0"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GPU Acceleration</a:t>
          </a:r>
          <a:endParaRPr lang="en-US">
            <a:solidFill>
              <a:schemeClr val="tx1"/>
            </a:solidFill>
          </a:endParaRPr>
        </a:p>
      </dsp:txBody>
      <dsp:txXfrm>
        <a:off x="0" y="1937353"/>
        <a:ext cx="1737895" cy="640715"/>
      </dsp:txXfrm>
    </dsp:sp>
    <dsp:sp modelId="{8D083694-409F-4A22-8B5E-20664A5382B6}">
      <dsp:nvSpPr>
        <dsp:cNvPr id="5" name="矩形 4"/>
        <dsp:cNvSpPr/>
      </dsp:nvSpPr>
      <dsp:spPr bwMode="white">
        <a:xfrm>
          <a:off x="0"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a:solidFill>
                <a:schemeClr val="tx1"/>
              </a:solidFill>
            </a:rPr>
            <a:t>Provides high-performance computing for large-scale data processing using NVIDIA GPUs.</a:t>
          </a:r>
          <a:endParaRPr lang="en-US">
            <a:solidFill>
              <a:schemeClr val="tx1"/>
            </a:solidFill>
          </a:endParaRPr>
        </a:p>
        <a:p>
          <a:pPr lvl="0">
            <a:lnSpc>
              <a:spcPct val="100000"/>
            </a:lnSpc>
            <a:spcBef>
              <a:spcPct val="0"/>
            </a:spcBef>
            <a:spcAft>
              <a:spcPct val="35000"/>
            </a:spcAft>
          </a:pPr>
          <a:r>
            <a:rPr lang="en-US">
              <a:solidFill>
                <a:schemeClr val="tx1"/>
              </a:solidFill>
            </a:rPr>
            <a:t>Example: Operations like Categorify and Normalize are tens of times faster compared to CPU-based methods.</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tools like Pandas or scikit-learn are slower and prone to memory crashes when handling large datasets.</a:t>
          </a:r>
          <a:endParaRPr>
            <a:solidFill>
              <a:schemeClr val="tx1"/>
            </a:solidFill>
          </a:endParaRPr>
        </a:p>
      </dsp:txBody>
      <dsp:txXfrm>
        <a:off x="0" y="2612873"/>
        <a:ext cx="1737895" cy="0"/>
      </dsp:txXfrm>
    </dsp:sp>
    <dsp:sp modelId="{6ED93658-E378-41E9-817C-D4B253342740}">
      <dsp:nvSpPr>
        <dsp:cNvPr id="6" name="矩形 5"/>
        <dsp:cNvSpPr/>
      </dsp:nvSpPr>
      <dsp:spPr bwMode="white">
        <a:xfrm>
          <a:off x="2042026" y="1254261"/>
          <a:ext cx="608263" cy="6082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2042026" y="1254261"/>
        <a:ext cx="608263" cy="608263"/>
      </dsp:txXfrm>
    </dsp:sp>
    <dsp:sp modelId="{C12B040F-C145-415D-84F6-034D08622427}">
      <dsp:nvSpPr>
        <dsp:cNvPr id="7" name="矩形 6"/>
        <dsp:cNvSpPr/>
      </dsp:nvSpPr>
      <dsp:spPr bwMode="white">
        <a:xfrm>
          <a:off x="2042026"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Modular Workflow</a:t>
          </a:r>
          <a:endParaRPr lang="en-US">
            <a:solidFill>
              <a:schemeClr val="tx1"/>
            </a:solidFill>
          </a:endParaRPr>
        </a:p>
      </dsp:txBody>
      <dsp:txXfrm>
        <a:off x="2042026" y="1937353"/>
        <a:ext cx="1737895" cy="640715"/>
      </dsp:txXfrm>
    </dsp:sp>
    <dsp:sp modelId="{96A8A4F8-23E5-45BE-8857-64232FACC54B}">
      <dsp:nvSpPr>
        <dsp:cNvPr id="8" name="矩形 7"/>
        <dsp:cNvSpPr/>
      </dsp:nvSpPr>
      <dsp:spPr bwMode="white">
        <a:xfrm>
          <a:off x="2042026"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Workflows and ColumnSelectors allow feature processing steps to be defined as pipelines, making the logic clear and the code reusable.</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require manual chaining of steps, leading to high coupling and difficulty in maintenance.</a:t>
          </a:r>
          <a:endParaRPr>
            <a:solidFill>
              <a:schemeClr val="tx1"/>
            </a:solidFill>
          </a:endParaRPr>
        </a:p>
      </dsp:txBody>
      <dsp:txXfrm>
        <a:off x="2042026" y="2612873"/>
        <a:ext cx="1737895" cy="0"/>
      </dsp:txXfrm>
    </dsp:sp>
    <dsp:sp modelId="{70D4CF89-C287-4564-A28F-D125D9879765}">
      <dsp:nvSpPr>
        <dsp:cNvPr id="9" name="矩形 8"/>
        <dsp:cNvSpPr/>
      </dsp:nvSpPr>
      <dsp:spPr bwMode="white">
        <a:xfrm>
          <a:off x="4084052" y="1254261"/>
          <a:ext cx="608263" cy="6082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4084052" y="1254261"/>
        <a:ext cx="608263" cy="608263"/>
      </dsp:txXfrm>
    </dsp:sp>
    <dsp:sp modelId="{ADF66E90-CAD2-4048-8927-4778D4BAF2FE}">
      <dsp:nvSpPr>
        <dsp:cNvPr id="10" name="矩形 9"/>
        <dsp:cNvSpPr/>
      </dsp:nvSpPr>
      <dsp:spPr bwMode="white">
        <a:xfrm>
          <a:off x="4084052"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Automated Global Statistics Calculation</a:t>
          </a:r>
          <a:endParaRPr lang="en-US">
            <a:solidFill>
              <a:schemeClr val="tx1"/>
            </a:solidFill>
          </a:endParaRPr>
        </a:p>
      </dsp:txBody>
      <dsp:txXfrm>
        <a:off x="4084052" y="1937353"/>
        <a:ext cx="1737895" cy="640715"/>
      </dsp:txXfrm>
    </dsp:sp>
    <dsp:sp modelId="{84695F9A-A076-4149-8FF4-BE22AC693F91}">
      <dsp:nvSpPr>
        <dsp:cNvPr id="11" name="矩形 10"/>
        <dsp:cNvSpPr/>
      </dsp:nvSpPr>
      <dsp:spPr bwMode="white">
        <a:xfrm>
          <a:off x="4084052"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NVTabular automatically calculates global statistics (e.g., mean, standard deviation) in chunks, eliminating the need for manual sampling or full-dataset computations.</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require manual computation of statistics, which is especially complex in distributed environments.</a:t>
          </a:r>
          <a:endParaRPr>
            <a:solidFill>
              <a:schemeClr val="tx1"/>
            </a:solidFill>
          </a:endParaRPr>
        </a:p>
      </dsp:txBody>
      <dsp:txXfrm>
        <a:off x="4084052" y="2612873"/>
        <a:ext cx="1737895" cy="0"/>
      </dsp:txXfrm>
    </dsp:sp>
    <dsp:sp modelId="{6AEBC4BD-F2A9-463A-9533-8E6455504F89}">
      <dsp:nvSpPr>
        <dsp:cNvPr id="12" name="矩形 11"/>
        <dsp:cNvSpPr/>
      </dsp:nvSpPr>
      <dsp:spPr bwMode="white">
        <a:xfrm>
          <a:off x="6126078" y="1254261"/>
          <a:ext cx="608263" cy="60826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6126078" y="1254261"/>
        <a:ext cx="608263" cy="608263"/>
      </dsp:txXfrm>
    </dsp:sp>
    <dsp:sp modelId="{FAB49FA9-B345-43C9-BBA3-D26DEB893788}">
      <dsp:nvSpPr>
        <dsp:cNvPr id="13" name="矩形 12"/>
        <dsp:cNvSpPr/>
      </dsp:nvSpPr>
      <dsp:spPr bwMode="white">
        <a:xfrm>
          <a:off x="6126078"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Data Compatibility</a:t>
          </a:r>
          <a:endParaRPr lang="en-US">
            <a:solidFill>
              <a:schemeClr val="tx1"/>
            </a:solidFill>
          </a:endParaRPr>
        </a:p>
      </dsp:txBody>
      <dsp:txXfrm>
        <a:off x="6126078" y="1937353"/>
        <a:ext cx="1737895" cy="640715"/>
      </dsp:txXfrm>
    </dsp:sp>
    <dsp:sp modelId="{6D8547F2-8362-4C6B-91F9-EA34D470A3D4}">
      <dsp:nvSpPr>
        <dsp:cNvPr id="14" name="矩形 13"/>
        <dsp:cNvSpPr/>
      </dsp:nvSpPr>
      <dsp:spPr bwMode="white">
        <a:xfrm>
          <a:off x="6126078"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Supports multiple data formats, including cudf, Pandas, and Parquet.</a:t>
          </a:r>
          <a:endParaRPr lang="en-US">
            <a:solidFill>
              <a:schemeClr val="tx1"/>
            </a:solidFill>
          </a:endParaRPr>
        </a:p>
        <a:p>
          <a:pPr lvl="0">
            <a:lnSpc>
              <a:spcPct val="100000"/>
            </a:lnSpc>
            <a:spcBef>
              <a:spcPct val="0"/>
            </a:spcBef>
            <a:spcAft>
              <a:spcPct val="35000"/>
            </a:spcAft>
          </a:pPr>
          <a:r>
            <a:rPr lang="en-US">
              <a:solidFill>
                <a:schemeClr val="tx1"/>
              </a:solidFill>
            </a:rPr>
            <a:t>Input data can be in CSV or Parquet format, and output supports standardized storage formats, making it suitable for distributed storage and loading.</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often lack flexibility in input/output formats.</a:t>
          </a:r>
          <a:endParaRPr>
            <a:solidFill>
              <a:schemeClr val="tx1"/>
            </a:solidFill>
          </a:endParaRPr>
        </a:p>
      </dsp:txBody>
      <dsp:txXfrm>
        <a:off x="6126078" y="2612873"/>
        <a:ext cx="1737895" cy="0"/>
      </dsp:txXfrm>
    </dsp:sp>
    <dsp:sp modelId="{2320C19F-60ED-4715-938C-C8F751DDF9CA}">
      <dsp:nvSpPr>
        <dsp:cNvPr id="15" name="矩形 14"/>
        <dsp:cNvSpPr/>
      </dsp:nvSpPr>
      <dsp:spPr bwMode="white">
        <a:xfrm>
          <a:off x="8168104" y="1254261"/>
          <a:ext cx="608263" cy="6082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sp:spPr>
      <dsp:style>
        <a:lnRef idx="2">
          <a:schemeClr val="lt1"/>
        </a:lnRef>
        <a:fillRef idx="1">
          <a:schemeClr val="accent1"/>
        </a:fillRef>
        <a:effectRef idx="0">
          <a:scrgbClr r="0" g="0" b="0"/>
        </a:effectRef>
        <a:fontRef idx="minor">
          <a:schemeClr val="lt1"/>
        </a:fontRef>
      </dsp:style>
      <dsp:txXfrm>
        <a:off x="8168104" y="1254261"/>
        <a:ext cx="608263" cy="608263"/>
      </dsp:txXfrm>
    </dsp:sp>
    <dsp:sp modelId="{F22EB6F3-C423-4F45-9CE3-5B621FEA54B6}">
      <dsp:nvSpPr>
        <dsp:cNvPr id="16" name="矩形 15"/>
        <dsp:cNvSpPr/>
      </dsp:nvSpPr>
      <dsp:spPr bwMode="white">
        <a:xfrm>
          <a:off x="8168104"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Optimized for Recommendation Systems</a:t>
          </a:r>
          <a:endParaRPr lang="en-US">
            <a:solidFill>
              <a:schemeClr val="tx1"/>
            </a:solidFill>
          </a:endParaRPr>
        </a:p>
      </dsp:txBody>
      <dsp:txXfrm>
        <a:off x="8168104" y="1937353"/>
        <a:ext cx="1737895" cy="640715"/>
      </dsp:txXfrm>
    </dsp:sp>
    <dsp:sp modelId="{2C70C6DC-9237-4EB7-8541-B1DF841D3D4E}">
      <dsp:nvSpPr>
        <dsp:cNvPr id="17" name="矩形 16"/>
        <dsp:cNvSpPr/>
      </dsp:nvSpPr>
      <dsp:spPr bwMode="white">
        <a:xfrm>
          <a:off x="8168104"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NVTabular offers modules for common recommendation system feature engineering tasks, such as categorization, temporal features, and item recency calculation.</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tools require manual implementation of recommendation-specific logic, resulting in complex and time-consuming code.</a:t>
          </a:r>
          <a:endParaRPr>
            <a:solidFill>
              <a:schemeClr val="tx1"/>
            </a:solidFill>
          </a:endParaRPr>
        </a:p>
      </dsp:txBody>
      <dsp:txXfrm>
        <a:off x="8168104" y="2612873"/>
        <a:ext cx="1737895" cy="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4781D-B4CA-7541-B8EC-63BD87BA457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0497F5-30A8-1C46-89F9-A65D894484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497F5-30A8-1C46-89F9-A65D894484D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motivation</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motivation</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4.1 Define Feature Engineering Workflow:</a:t>
            </a:r>
            <a:endParaRPr lang="en-US" b="1" dirty="0"/>
          </a:p>
          <a:p>
            <a:r>
              <a:rPr lang="en-US" dirty="0"/>
              <a:t>This workflow includes steps such as categorical feature encoding, temporal feature construction, item recency calculation, and feature normalization to generate input features for the recommendation system and prepare data for model training.</a:t>
            </a:r>
            <a:endParaRPr lang="en-US" dirty="0"/>
          </a:p>
          <a:p>
            <a:pPr>
              <a:buFont typeface="Arial" panose="020B0604020202020204" pitchFamily="34" charset="0"/>
              <a:buChar char="•"/>
            </a:pPr>
            <a:r>
              <a:rPr lang="en-US" b="1" dirty="0" err="1"/>
              <a:t>LambdaOp</a:t>
            </a:r>
            <a:r>
              <a:rPr lang="en-US" dirty="0"/>
              <a:t> is used to convert timestamps to datetime format and extract the weekday.</a:t>
            </a:r>
            <a:endParaRPr lang="en-US" dirty="0"/>
          </a:p>
          <a:p>
            <a:pPr>
              <a:buFont typeface="Arial" panose="020B0604020202020204" pitchFamily="34" charset="0"/>
              <a:buChar char="•"/>
            </a:pPr>
            <a:r>
              <a:rPr lang="en-US" dirty="0"/>
              <a:t>A sine function (</a:t>
            </a:r>
            <a:r>
              <a:rPr lang="en-US" dirty="0" err="1"/>
              <a:t>get_cycled_feature_value_sin</a:t>
            </a:r>
            <a:r>
              <a:rPr lang="en-US" dirty="0"/>
              <a:t>) is applied to compute cyclic temporal features for weekdays.</a:t>
            </a:r>
            <a:endParaRPr lang="en-US" dirty="0"/>
          </a:p>
          <a:p>
            <a:pPr>
              <a:buFont typeface="Arial" panose="020B0604020202020204" pitchFamily="34" charset="0"/>
              <a:buChar char="•"/>
            </a:pPr>
            <a:r>
              <a:rPr lang="en-US" dirty="0"/>
              <a:t>A custom </a:t>
            </a:r>
            <a:r>
              <a:rPr lang="en-US" b="1" dirty="0" err="1"/>
              <a:t>ItemRecency</a:t>
            </a:r>
            <a:r>
              <a:rPr lang="en-US" dirty="0"/>
              <a:t> class calculates the difference in days between an item's first appearance and the current interaction, storing this as a new feature _</a:t>
            </a:r>
            <a:r>
              <a:rPr lang="en-US" dirty="0" err="1"/>
              <a:t>age_days</a:t>
            </a:r>
            <a:r>
              <a:rPr lang="en-US" dirty="0"/>
              <a:t>.</a:t>
            </a:r>
            <a:endParaRPr lang="en-US" dirty="0"/>
          </a:p>
          <a:p>
            <a:pPr>
              <a:buFont typeface="Arial" panose="020B0604020202020204" pitchFamily="34" charset="0"/>
              <a:buChar char="•"/>
            </a:pPr>
            <a:r>
              <a:rPr lang="en-US" dirty="0"/>
              <a:t>Logarithmic transformation (</a:t>
            </a:r>
            <a:r>
              <a:rPr lang="en-US" dirty="0" err="1"/>
              <a:t>LogOp</a:t>
            </a:r>
            <a:r>
              <a:rPr lang="en-US" dirty="0"/>
              <a:t>) and normalization (Normalize) are applied to the item recency feature.</a:t>
            </a:r>
            <a:endParaRPr lang="en-US" dirty="0"/>
          </a:p>
          <a:p>
            <a:pPr>
              <a:buFont typeface="Arial" panose="020B0604020202020204" pitchFamily="34" charset="0"/>
              <a:buChar char="•"/>
            </a:pPr>
            <a:r>
              <a:rPr lang="en-US" dirty="0"/>
              <a:t>All temporal and item-related features are combined into a complete feature set, ready for model training.</a:t>
            </a:r>
            <a:endParaRPr lang="en-US" dirty="0"/>
          </a:p>
          <a:p>
            <a:endParaRPr lang="en-US" dirty="0"/>
          </a:p>
        </p:txBody>
      </p:sp>
      <p:sp>
        <p:nvSpPr>
          <p:cNvPr id="4" name="Slide Number Placeholder 3"/>
          <p:cNvSpPr>
            <a:spLocks noGrp="1"/>
          </p:cNvSpPr>
          <p:nvPr>
            <p:ph type="sldNum" sz="quarter" idx="5"/>
          </p:nvPr>
        </p:nvSpPr>
        <p:spPr/>
        <p:txBody>
          <a:bodyPr/>
          <a:lstStyle/>
          <a:p>
            <a:fld id="{540497F5-30A8-1C46-89F9-A65D894484D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after load the parameter, i need label it for attack training, here i label training data as 1, label nontraining data as 0.</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based on the dataset, we train our general classification model, and the right picture shows our attack model learn well with the data and achieve high acurray.</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now i done the pipline of our method. And i move on the experiment, here i firstly introduce the experiment setting.</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for the result, the left picture shows the xxx, from the picture we can know the distribution is different between mem and nonmem, that’s means our method can lean the difference and classify the training and nontraining efficiently. the right picture shows the attack auc over xxx, our method achieves higher auc than other baseline model.</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1">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12" name="Round Diagonal Corner Rectangle 7"/>
          <p:cNvSpPr>
            <a:spLocks noGrp="1" noRot="1" noChangeAspect="1" noMove="1" noResize="1" noEditPoints="1" noAdjustHandles="1" noChangeArrowheads="1" noChangeShapeType="1" noTextEdit="1"/>
          </p:cNvSpPr>
          <p:nvPr/>
        </p:nvSpPr>
        <p:spPr>
          <a:xfrm>
            <a:off x="2582545" y="1592580"/>
            <a:ext cx="7027545" cy="3038475"/>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605895" y="2900097"/>
            <a:ext cx="10982062" cy="1211524"/>
            <a:chOff x="605895" y="2900097"/>
            <a:chExt cx="10982062" cy="1211524"/>
          </a:xfrm>
          <a:effectLst/>
        </p:grpSpPr>
        <p:sp>
          <p:nvSpPr>
            <p:cNvPr id="15"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p:cNvSpPr>
            <a:spLocks noGrp="1"/>
          </p:cNvSpPr>
          <p:nvPr>
            <p:ph type="ctrTitle"/>
          </p:nvPr>
        </p:nvSpPr>
        <p:spPr>
          <a:xfrm>
            <a:off x="2667000" y="2068777"/>
            <a:ext cx="6858000" cy="1367896"/>
          </a:xfrm>
        </p:spPr>
        <p:txBody>
          <a:bodyPr>
            <a:noAutofit/>
          </a:bodyPr>
          <a:lstStyle/>
          <a:p>
            <a:pPr algn="ctr"/>
            <a:r>
              <a:rPr lang="en-US" sz="2800" b="0" dirty="0">
                <a:solidFill>
                  <a:schemeClr val="bg1"/>
                </a:solidFill>
                <a:effectLst/>
                <a:latin typeface="NimbusRomNo9L"/>
              </a:rPr>
              <a:t>Membership Inference Attacks </a:t>
            </a:r>
            <a:br>
              <a:rPr lang="en-US" sz="2800" b="0" dirty="0">
                <a:solidFill>
                  <a:schemeClr val="bg1"/>
                </a:solidFill>
                <a:effectLst/>
                <a:latin typeface="NimbusRomNo9L"/>
              </a:rPr>
            </a:br>
            <a:r>
              <a:rPr lang="en-US" sz="2800" b="0" dirty="0">
                <a:solidFill>
                  <a:schemeClr val="bg1"/>
                </a:solidFill>
                <a:effectLst/>
                <a:latin typeface="NimbusRomNo9L"/>
              </a:rPr>
              <a:t>on Sequence Recommender Systems </a:t>
            </a:r>
            <a:endParaRPr lang="en-US" sz="2800" dirty="0">
              <a:solidFill>
                <a:schemeClr val="bg1"/>
              </a:solidFill>
            </a:endParaRPr>
          </a:p>
        </p:txBody>
      </p:sp>
      <p:sp>
        <p:nvSpPr>
          <p:cNvPr id="5" name="TextBox 4"/>
          <p:cNvSpPr txBox="1"/>
          <p:nvPr/>
        </p:nvSpPr>
        <p:spPr>
          <a:xfrm>
            <a:off x="2935287" y="3498584"/>
            <a:ext cx="6096000" cy="938719"/>
          </a:xfrm>
          <a:prstGeom prst="rect">
            <a:avLst/>
          </a:prstGeom>
          <a:noFill/>
        </p:spPr>
        <p:txBody>
          <a:bodyPr wrap="square">
            <a:spAutoFit/>
          </a:bodyPr>
          <a:lstStyle/>
          <a:p>
            <a:pPr algn="ctr"/>
            <a:r>
              <a:rPr lang="en-US" altLang="zh-CN" sz="1100" b="0" dirty="0">
                <a:solidFill>
                  <a:srgbClr val="00B0F0"/>
                </a:solidFill>
                <a:effectLst/>
                <a:latin typeface="NimbusRomNo9L"/>
              </a:rPr>
              <a:t>COMP</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6480</a:t>
            </a:r>
            <a:r>
              <a:rPr lang="zh-CN" altLang="en-US" sz="1100" b="0" dirty="0">
                <a:solidFill>
                  <a:srgbClr val="00B0F0"/>
                </a:solidFill>
                <a:effectLst/>
                <a:latin typeface="NimbusRomNo9L"/>
              </a:rPr>
              <a:t> </a:t>
            </a:r>
            <a:endParaRPr lang="en-US" altLang="zh-CN" sz="1100" b="0" dirty="0">
              <a:solidFill>
                <a:srgbClr val="00B0F0"/>
              </a:solidFill>
              <a:effectLst/>
              <a:latin typeface="NimbusRomNo9L"/>
            </a:endParaRPr>
          </a:p>
          <a:p>
            <a:pPr algn="ctr"/>
            <a:r>
              <a:rPr lang="en-US" altLang="zh-CN" sz="1100" b="0" dirty="0">
                <a:solidFill>
                  <a:srgbClr val="00B0F0"/>
                </a:solidFill>
                <a:effectLst/>
                <a:latin typeface="NimbusRomNo9L"/>
              </a:rPr>
              <a:t>University</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of</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Memphis</a:t>
            </a:r>
            <a:endParaRPr lang="en-US" altLang="zh-CN" sz="1100" b="0" dirty="0">
              <a:solidFill>
                <a:srgbClr val="00B0F0"/>
              </a:solidFill>
              <a:effectLst/>
              <a:latin typeface="NimbusRomNo9L"/>
            </a:endParaRPr>
          </a:p>
          <a:p>
            <a:pPr algn="ctr"/>
            <a:r>
              <a:rPr lang="en-US" sz="1100" b="0" dirty="0">
                <a:solidFill>
                  <a:srgbClr val="00B0F0"/>
                </a:solidFill>
                <a:effectLst/>
                <a:latin typeface="NimbusRomNo9L"/>
              </a:rPr>
              <a:t>Pro</a:t>
            </a:r>
            <a:r>
              <a:rPr lang="en-US" altLang="zh-CN" sz="1100" b="0" dirty="0">
                <a:solidFill>
                  <a:srgbClr val="00B0F0"/>
                </a:solidFill>
                <a:effectLst/>
                <a:latin typeface="NimbusRomNo9L"/>
              </a:rPr>
              <a:t>fessor</a:t>
            </a:r>
            <a:r>
              <a:rPr lang="zh-CN" altLang="en-US" sz="1100" b="0" dirty="0">
                <a:solidFill>
                  <a:srgbClr val="00B0F0"/>
                </a:solidFill>
                <a:effectLst/>
                <a:latin typeface="NimbusRomNo9L"/>
              </a:rPr>
              <a:t> </a:t>
            </a:r>
            <a:r>
              <a:rPr lang="en-US" altLang="zh-CN" sz="1100" dirty="0" err="1">
                <a:solidFill>
                  <a:srgbClr val="00B0F0"/>
                </a:solidFill>
                <a:latin typeface="NimbusRomNo9L"/>
              </a:rPr>
              <a:t>X</a:t>
            </a:r>
            <a:r>
              <a:rPr lang="en-US" altLang="zh-CN" sz="1100" b="0" dirty="0" err="1">
                <a:solidFill>
                  <a:srgbClr val="00B0F0"/>
                </a:solidFill>
                <a:effectLst/>
                <a:latin typeface="NimbusRomNo9L"/>
              </a:rPr>
              <a:t>iaolei</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Huang</a:t>
            </a:r>
            <a:endParaRPr lang="en-US" altLang="zh-CN" sz="1100" b="0" dirty="0">
              <a:solidFill>
                <a:srgbClr val="00B0F0"/>
              </a:solidFill>
              <a:effectLst/>
              <a:latin typeface="NimbusRomNo9L"/>
            </a:endParaRPr>
          </a:p>
          <a:p>
            <a:pPr algn="ctr"/>
            <a:r>
              <a:rPr lang="en-US" sz="1100" b="0" dirty="0">
                <a:solidFill>
                  <a:srgbClr val="00B0F0"/>
                </a:solidFill>
                <a:effectLst/>
                <a:latin typeface="NimbusRomNo9L"/>
              </a:rPr>
              <a:t>Huan Zhao (U00879231), Jiaqi Xu (U00787062)</a:t>
            </a:r>
            <a:endParaRPr lang="en-US" sz="1100" b="0" dirty="0">
              <a:solidFill>
                <a:srgbClr val="00B0F0"/>
              </a:solidFill>
              <a:effectLst/>
              <a:latin typeface="NimbusRomNo9L"/>
            </a:endParaRPr>
          </a:p>
          <a:p>
            <a:pPr algn="ctr"/>
            <a:r>
              <a:rPr lang="en-US" altLang="zh-CN" sz="1100" dirty="0">
                <a:solidFill>
                  <a:srgbClr val="00B0F0"/>
                </a:solidFill>
                <a:latin typeface="NimbusRomNo9L"/>
              </a:rPr>
              <a:t>Dec</a:t>
            </a:r>
            <a:r>
              <a:rPr lang="zh-CN" altLang="en-US" sz="1100" dirty="0">
                <a:solidFill>
                  <a:srgbClr val="00B0F0"/>
                </a:solidFill>
                <a:latin typeface="NimbusRomNo9L"/>
              </a:rPr>
              <a:t> </a:t>
            </a:r>
            <a:r>
              <a:rPr lang="en-US" altLang="zh-CN" sz="1100" dirty="0">
                <a:solidFill>
                  <a:srgbClr val="00B0F0"/>
                </a:solidFill>
                <a:latin typeface="NimbusRomNo9L"/>
              </a:rPr>
              <a:t>2024</a:t>
            </a:r>
            <a:endParaRPr lang="en-US" sz="1100" dirty="0">
              <a:solidFill>
                <a:srgbClr val="00B0F0"/>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300" b="1" kern="100" dirty="0">
                <a:effectLst/>
                <a:latin typeface="Aptos" panose="020B0004020202020204" pitchFamily="34" charset="0"/>
                <a:ea typeface="DengXian" panose="02010600030101010101" pitchFamily="2" charset="-122"/>
                <a:cs typeface="Times New Roman" panose="02020603050405020304" pitchFamily="18" charset="0"/>
              </a:rPr>
              <a:t>Step 1: Data Preparation</a:t>
            </a:r>
            <a:endParaRPr lang="en-US" sz="33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
          </p:nvPr>
        </p:nvSpPr>
        <p:spPr>
          <a:xfrm>
            <a:off x="5215467" y="1093788"/>
            <a:ext cx="5831944" cy="4697413"/>
          </a:xfrm>
        </p:spPr>
        <p:txBody>
          <a:bodyPr>
            <a:normAutofit/>
          </a:bodyPr>
          <a:lstStyle/>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1.1 Download Kaggle Dataset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Install the Kaggle Python package to download datasets from the Kaggle platform.</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1.2 Configure Kaggle API Credentials</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Create a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kaggle</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folder and move the API credentials file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kaggle.json</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into it.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Set file permissions and use the CLI to download the specified dataset.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1.3 Import Dependencies</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Load necessary libraries such as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numpy</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pandas, and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cudf</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Introduce tools for building recommendation systems, such as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nvtabular</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and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merlin.schema</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0000"/>
              </a:lnSpc>
            </a:pP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pic>
        <p:nvPicPr>
          <p:cNvPr id="109"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a:grpSpLocks noGrp="1" noRot="1" noChangeAspect="1" noMove="1" noResize="1" noUngrp="1"/>
          </p:cNvGrpSpPr>
          <p:nvPr/>
        </p:nvGrpSpPr>
        <p:grpSpPr>
          <a:xfrm>
            <a:off x="-14288" y="0"/>
            <a:ext cx="12053888" cy="6858001"/>
            <a:chOff x="-14288" y="0"/>
            <a:chExt cx="12053888" cy="6858001"/>
          </a:xfrm>
        </p:grpSpPr>
        <p:grpSp>
          <p:nvGrpSpPr>
            <p:cNvPr id="63" name="Group 62"/>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1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64" name="Group 63"/>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8"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9"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0"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1"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2"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3"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4"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5"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6"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7"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148" name="Rectangle 14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a:spLocks noGrp="1" noRot="1" noChangeAspect="1" noMove="1" noResize="1" noEditPoints="1" noAdjustHandles="1" noChangeArrowheads="1" noChangeShapeType="1" noTextEdit="1"/>
          </p:cNvSpPr>
          <p:nvPr/>
        </p:nvSpPr>
        <p:spPr>
          <a:xfrm>
            <a:off x="477012" y="480060"/>
            <a:ext cx="5538554" cy="5897880"/>
          </a:xfrm>
          <a:prstGeom prst="rect">
            <a:avLst/>
          </a:prstGeom>
          <a:solidFill>
            <a:srgbClr val="FFFFFF"/>
          </a:solidFill>
          <a:ln w="22225">
            <a:solidFill>
              <a:srgbClr val="989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p:cNvPicPr>
            <a:picLocks noChangeAspect="1"/>
          </p:cNvPicPr>
          <p:nvPr/>
        </p:nvPicPr>
        <p:blipFill>
          <a:blip r:embed="rId3"/>
          <a:stretch>
            <a:fillRect/>
          </a:stretch>
        </p:blipFill>
        <p:spPr>
          <a:xfrm>
            <a:off x="643467" y="1448732"/>
            <a:ext cx="5211232" cy="3960535"/>
          </a:xfrm>
          <a:prstGeom prst="rect">
            <a:avLst/>
          </a:prstGeom>
        </p:spPr>
      </p:pic>
      <p:sp>
        <p:nvSpPr>
          <p:cNvPr id="150" name="Rectangle 149"/>
          <p:cNvSpPr>
            <a:spLocks noGrp="1" noRot="1" noChangeAspect="1" noMove="1" noResize="1" noEditPoints="1" noAdjustHandles="1" noChangeArrowheads="1" noChangeShapeType="1" noTextEdit="1"/>
          </p:cNvSpPr>
          <p:nvPr/>
        </p:nvSpPr>
        <p:spPr>
          <a:xfrm>
            <a:off x="6176433" y="480057"/>
            <a:ext cx="5538554" cy="5897880"/>
          </a:xfrm>
          <a:prstGeom prst="rect">
            <a:avLst/>
          </a:prstGeom>
          <a:solidFill>
            <a:srgbClr val="FFFFFF"/>
          </a:solidFill>
          <a:ln w="22225">
            <a:solidFill>
              <a:srgbClr val="989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error&#10;&#10;Description automatically generated"/>
          <p:cNvPicPr>
            <a:picLocks noChangeAspect="1"/>
          </p:cNvPicPr>
          <p:nvPr/>
        </p:nvPicPr>
        <p:blipFill>
          <a:blip r:embed="rId4"/>
          <a:stretch>
            <a:fillRect/>
          </a:stretch>
        </p:blipFill>
        <p:spPr>
          <a:xfrm>
            <a:off x="6272743" y="1650942"/>
            <a:ext cx="5211232" cy="20975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47"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48"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49"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0"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51"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52"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53"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54"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55"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6"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57"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58"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59"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60"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61"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62"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63"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64"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65"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66"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67"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8"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69"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70"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71"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72"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73"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a:t>Step 2: Data Loading and Preprocessing</a:t>
            </a:r>
            <a:endParaRPr lang="en-US" sz="3100"/>
          </a:p>
        </p:txBody>
      </p:sp>
      <p:sp useBgFill="1">
        <p:nvSpPr>
          <p:cNvPr id="75"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831944" cy="4697413"/>
          </a:xfrm>
        </p:spPr>
        <p:txBody>
          <a:bodyPr>
            <a:normAutofit/>
          </a:bodyPr>
          <a:lstStyle/>
          <a:p>
            <a:pPr marL="0" indent="0">
              <a:lnSpc>
                <a:spcPct val="110000"/>
              </a:lnSpc>
              <a:buNone/>
            </a:pPr>
            <a:r>
              <a:rPr lang="en-US" sz="1700" b="1" dirty="0"/>
              <a:t>2.1 Load Raw Data</a:t>
            </a:r>
            <a:endParaRPr lang="en-US" sz="1700" b="1" dirty="0"/>
          </a:p>
          <a:p>
            <a:pPr>
              <a:lnSpc>
                <a:spcPct val="110000"/>
              </a:lnSpc>
              <a:buFont typeface="Arial" panose="020B0604020202020204" pitchFamily="34" charset="0"/>
              <a:buChar char="•"/>
            </a:pPr>
            <a:r>
              <a:rPr lang="en-US" sz="1700" dirty="0"/>
              <a:t>Read the downloaded data file, assign column names, and load it into a pandas or </a:t>
            </a:r>
            <a:r>
              <a:rPr lang="en-US" sz="1700" dirty="0" err="1"/>
              <a:t>cudf</a:t>
            </a:r>
            <a:r>
              <a:rPr lang="en-US" sz="1700" dirty="0"/>
              <a:t> </a:t>
            </a:r>
            <a:r>
              <a:rPr lang="en-US" sz="1700" dirty="0" err="1"/>
              <a:t>DataFrame</a:t>
            </a:r>
            <a:r>
              <a:rPr lang="en-US" sz="1700" dirty="0"/>
              <a:t>.</a:t>
            </a:r>
            <a:endParaRPr lang="en-US" sz="1700" dirty="0"/>
          </a:p>
          <a:p>
            <a:pPr>
              <a:lnSpc>
                <a:spcPct val="110000"/>
              </a:lnSpc>
              <a:buFont typeface="Arial" panose="020B0604020202020204" pitchFamily="34" charset="0"/>
              <a:buChar char="•"/>
            </a:pPr>
            <a:r>
              <a:rPr lang="en-US" sz="1700" dirty="0"/>
              <a:t>Conduct initial observation and basic data processing.</a:t>
            </a:r>
            <a:endParaRPr lang="en-US" sz="1700" dirty="0"/>
          </a:p>
          <a:p>
            <a:pPr marL="0" indent="0">
              <a:lnSpc>
                <a:spcPct val="110000"/>
              </a:lnSpc>
              <a:buNone/>
            </a:pPr>
            <a:r>
              <a:rPr lang="en-US" sz="1700" b="1" dirty="0"/>
              <a:t>2.2 Generate Synthetic User-Item Interaction Dataset</a:t>
            </a:r>
            <a:endParaRPr lang="en-US" sz="1700" b="1" dirty="0"/>
          </a:p>
          <a:p>
            <a:pPr>
              <a:lnSpc>
                <a:spcPct val="110000"/>
              </a:lnSpc>
              <a:buFont typeface="Arial" panose="020B0604020202020204" pitchFamily="34" charset="0"/>
              <a:buChar char="•"/>
            </a:pPr>
            <a:r>
              <a:rPr lang="en-US" sz="1700" dirty="0"/>
              <a:t>Create synthetic data containing session IDs, item IDs, categories, and timestamps.</a:t>
            </a:r>
            <a:endParaRPr lang="en-US" sz="1700" dirty="0"/>
          </a:p>
          <a:p>
            <a:pPr>
              <a:lnSpc>
                <a:spcPct val="110000"/>
              </a:lnSpc>
              <a:buFont typeface="Arial" panose="020B0604020202020204" pitchFamily="34" charset="0"/>
              <a:buChar char="•"/>
            </a:pPr>
            <a:r>
              <a:rPr lang="en-US" sz="1700" dirty="0"/>
              <a:t>Use a log-normal distribution to generate item interaction frequencies, reflecting real-world popularity trends.</a:t>
            </a:r>
            <a:endParaRPr lang="en-US" sz="1700" dirty="0"/>
          </a:p>
          <a:p>
            <a:pPr>
              <a:lnSpc>
                <a:spcPct val="110000"/>
              </a:lnSpc>
              <a:buFont typeface="Arial" panose="020B0604020202020204" pitchFamily="34" charset="0"/>
              <a:buChar char="•"/>
            </a:pPr>
            <a:r>
              <a:rPr lang="en-US" sz="1700" dirty="0"/>
              <a:t>Generate datasets of varying sizes and characteristics by adjusting parameters such as date range, number of rows, and distribution.</a:t>
            </a:r>
            <a:endParaRPr lang="en-US" sz="1700" dirty="0"/>
          </a:p>
          <a:p>
            <a:pPr marL="0" indent="0">
              <a:lnSpc>
                <a:spcPct val="110000"/>
              </a:lnSpc>
              <a:buNone/>
            </a:pP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p:cNvPicPr>
            <a:picLocks noGrp="1" noChangeAspect="1"/>
          </p:cNvPicPr>
          <p:nvPr>
            <p:ph idx="1"/>
          </p:nvPr>
        </p:nvPicPr>
        <p:blipFill>
          <a:blip r:embed="rId1"/>
          <a:stretch>
            <a:fillRect/>
          </a:stretch>
        </p:blipFill>
        <p:spPr>
          <a:xfrm>
            <a:off x="1" y="1162714"/>
            <a:ext cx="5440680" cy="3311366"/>
          </a:xfrm>
        </p:spPr>
      </p:pic>
      <p:pic>
        <p:nvPicPr>
          <p:cNvPr id="7" name="Picture 6" descr="A screenshot of a computer code&#10;&#10;Description automatically generated"/>
          <p:cNvPicPr>
            <a:picLocks noChangeAspect="1"/>
          </p:cNvPicPr>
          <p:nvPr/>
        </p:nvPicPr>
        <p:blipFill>
          <a:blip r:embed="rId2"/>
          <a:stretch>
            <a:fillRect/>
          </a:stretch>
        </p:blipFill>
        <p:spPr>
          <a:xfrm>
            <a:off x="5655339" y="698991"/>
            <a:ext cx="6239481" cy="56952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a:t>Step 2: Data Loading and Preprocessing</a:t>
            </a:r>
            <a:endParaRPr lang="en-US" sz="310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84821" y="1681162"/>
            <a:ext cx="5831944" cy="3946526"/>
          </a:xfrm>
        </p:spPr>
        <p:txBody>
          <a:bodyPr>
            <a:noAutofit/>
          </a:bodyPr>
          <a:lstStyle/>
          <a:p>
            <a:pPr marL="0" indent="0">
              <a:lnSpc>
                <a:spcPct val="110000"/>
              </a:lnSpc>
              <a:buNone/>
            </a:pPr>
            <a:r>
              <a:rPr lang="en-US" sz="1200" b="1" dirty="0"/>
              <a:t>2.3 Load and Clean Data</a:t>
            </a:r>
            <a:endParaRPr lang="en-US" sz="1200" b="1" dirty="0"/>
          </a:p>
          <a:p>
            <a:pPr>
              <a:lnSpc>
                <a:spcPct val="110000"/>
              </a:lnSpc>
              <a:buFont typeface="Arial" panose="020B0604020202020204" pitchFamily="34" charset="0"/>
              <a:buChar char="•"/>
            </a:pPr>
            <a:r>
              <a:rPr lang="en-US" sz="1200" dirty="0"/>
              <a:t>Dynamically select the data source, supporting seamless switching between synthetic and real data for testing and model development.</a:t>
            </a:r>
            <a:endParaRPr lang="en-US" sz="1200" dirty="0"/>
          </a:p>
          <a:p>
            <a:pPr>
              <a:lnSpc>
                <a:spcPct val="110000"/>
              </a:lnSpc>
              <a:buFont typeface="Arial" panose="020B0604020202020204" pitchFamily="34" charset="0"/>
              <a:buChar char="•"/>
            </a:pPr>
            <a:r>
              <a:rPr lang="en-US" sz="1200" dirty="0"/>
              <a:t>Standardize the data structure to ensure that both real and synthetic datasets follow a unified format (e.g., </a:t>
            </a:r>
            <a:r>
              <a:rPr lang="en-US" sz="1200" dirty="0" err="1"/>
              <a:t>session_id</a:t>
            </a:r>
            <a:r>
              <a:rPr lang="en-US" sz="1200" dirty="0"/>
              <a:t>, timestamp, </a:t>
            </a:r>
            <a:r>
              <a:rPr lang="en-US" sz="1200" dirty="0" err="1"/>
              <a:t>item_id</a:t>
            </a:r>
            <a:r>
              <a:rPr lang="en-US" sz="1200" dirty="0"/>
              <a:t>, category).</a:t>
            </a:r>
            <a:endParaRPr lang="en-US" sz="1200" dirty="0"/>
          </a:p>
          <a:p>
            <a:pPr>
              <a:lnSpc>
                <a:spcPct val="110000"/>
              </a:lnSpc>
              <a:buFont typeface="Arial" panose="020B0604020202020204" pitchFamily="34" charset="0"/>
              <a:buChar char="•"/>
            </a:pPr>
            <a:r>
              <a:rPr lang="en-US" sz="1200" dirty="0"/>
              <a:t>Efficiently load data as GPU-accelerated </a:t>
            </a:r>
            <a:r>
              <a:rPr lang="en-US" sz="1200" dirty="0" err="1"/>
              <a:t>cudf</a:t>
            </a:r>
            <a:r>
              <a:rPr lang="en-US" sz="1200" dirty="0"/>
              <a:t> </a:t>
            </a:r>
            <a:r>
              <a:rPr lang="en-US" sz="1200" dirty="0" err="1"/>
              <a:t>DataFrames</a:t>
            </a:r>
            <a:r>
              <a:rPr lang="en-US" sz="1200" dirty="0"/>
              <a:t> to enhance preprocessing performance.</a:t>
            </a:r>
            <a:endParaRPr lang="en-US" sz="1200" dirty="0"/>
          </a:p>
          <a:p>
            <a:pPr marL="0" indent="0">
              <a:lnSpc>
                <a:spcPct val="110000"/>
              </a:lnSpc>
              <a:buNone/>
            </a:pPr>
            <a:r>
              <a:rPr lang="en-US" sz="1200" b="1" dirty="0"/>
              <a:t>2.4 Sort and Deduplicate Data</a:t>
            </a:r>
            <a:endParaRPr lang="en-US" sz="1200" b="1" dirty="0"/>
          </a:p>
          <a:p>
            <a:pPr>
              <a:lnSpc>
                <a:spcPct val="110000"/>
              </a:lnSpc>
              <a:buFont typeface="Arial" panose="020B0604020202020204" pitchFamily="34" charset="0"/>
              <a:buChar char="•"/>
            </a:pPr>
            <a:r>
              <a:rPr lang="en-US" sz="1200" dirty="0"/>
              <a:t>Sort the data by session and timestamp, create helper columns, and compare current interactions with previous ones.</a:t>
            </a:r>
            <a:endParaRPr lang="en-US" sz="1200" dirty="0"/>
          </a:p>
          <a:p>
            <a:pPr>
              <a:lnSpc>
                <a:spcPct val="110000"/>
              </a:lnSpc>
              <a:buFont typeface="Arial" panose="020B0604020202020204" pitchFamily="34" charset="0"/>
              <a:buChar char="•"/>
            </a:pPr>
            <a:r>
              <a:rPr lang="en-US" sz="1200" dirty="0"/>
              <a:t>Remove duplicate item interactions within the same session.</a:t>
            </a:r>
            <a:endParaRPr lang="en-US" sz="1200" dirty="0"/>
          </a:p>
          <a:p>
            <a:pPr>
              <a:lnSpc>
                <a:spcPct val="110000"/>
              </a:lnSpc>
              <a:buFont typeface="Arial" panose="020B0604020202020204" pitchFamily="34" charset="0"/>
              <a:buChar char="•"/>
            </a:pPr>
            <a:r>
              <a:rPr lang="en-US" sz="1200" dirty="0"/>
              <a:t>Reduce noisy data and improve data quality using </a:t>
            </a:r>
            <a:r>
              <a:rPr lang="en-US" sz="1200" dirty="0" err="1"/>
              <a:t>cudf</a:t>
            </a:r>
            <a:r>
              <a:rPr lang="en-US" sz="1200" dirty="0"/>
              <a:t> for efficient sorting, filtering, and processing.</a:t>
            </a:r>
            <a:endParaRPr lang="en-US" sz="1200" dirty="0"/>
          </a:p>
          <a:p>
            <a:pPr>
              <a:lnSpc>
                <a:spcPct val="110000"/>
              </a:lnSpc>
            </a:pP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p:cNvPicPr>
            <a:picLocks noChangeAspect="1"/>
          </p:cNvPicPr>
          <p:nvPr/>
        </p:nvPicPr>
        <p:blipFill>
          <a:blip r:embed="rId1"/>
          <a:stretch>
            <a:fillRect/>
          </a:stretch>
        </p:blipFill>
        <p:spPr>
          <a:xfrm>
            <a:off x="318654" y="4328298"/>
            <a:ext cx="4883894" cy="2163941"/>
          </a:xfrm>
          <a:prstGeom prst="rect">
            <a:avLst/>
          </a:prstGeom>
        </p:spPr>
      </p:pic>
      <p:pic>
        <p:nvPicPr>
          <p:cNvPr id="7" name="Picture 6" descr="A screenshot of a computer code&#10;&#10;Description automatically generated"/>
          <p:cNvPicPr>
            <a:picLocks noChangeAspect="1"/>
          </p:cNvPicPr>
          <p:nvPr/>
        </p:nvPicPr>
        <p:blipFill>
          <a:blip r:embed="rId2"/>
          <a:stretch>
            <a:fillRect/>
          </a:stretch>
        </p:blipFill>
        <p:spPr>
          <a:xfrm>
            <a:off x="318654" y="548640"/>
            <a:ext cx="4883894" cy="3443771"/>
          </a:xfrm>
          <a:prstGeom prst="rect">
            <a:avLst/>
          </a:prstGeom>
        </p:spPr>
      </p:pic>
      <p:pic>
        <p:nvPicPr>
          <p:cNvPr id="9" name="Picture 8" descr="A screenshot of a computer program&#10;&#10;Description automatically generated"/>
          <p:cNvPicPr>
            <a:picLocks noChangeAspect="1"/>
          </p:cNvPicPr>
          <p:nvPr/>
        </p:nvPicPr>
        <p:blipFill>
          <a:blip r:embed="rId3"/>
          <a:stretch>
            <a:fillRect/>
          </a:stretch>
        </p:blipFill>
        <p:spPr>
          <a:xfrm>
            <a:off x="5665661" y="160121"/>
            <a:ext cx="5137128" cy="3992411"/>
          </a:xfrm>
          <a:prstGeom prst="rect">
            <a:avLst/>
          </a:prstGeom>
        </p:spPr>
      </p:pic>
      <p:pic>
        <p:nvPicPr>
          <p:cNvPr id="13" name="Picture 12" descr="A screenshot of a computer code&#10;&#10;Description automatically generated"/>
          <p:cNvPicPr>
            <a:picLocks noChangeAspect="1"/>
          </p:cNvPicPr>
          <p:nvPr/>
        </p:nvPicPr>
        <p:blipFill>
          <a:blip r:embed="rId4"/>
          <a:stretch>
            <a:fillRect/>
          </a:stretch>
        </p:blipFill>
        <p:spPr>
          <a:xfrm>
            <a:off x="5665661" y="4077161"/>
            <a:ext cx="5137128" cy="26207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3: Feature Engineering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74162" y="1382713"/>
            <a:ext cx="5831944" cy="4033797"/>
          </a:xfrm>
        </p:spPr>
        <p:txBody>
          <a:bodyPr>
            <a:noAutofit/>
          </a:bodyPr>
          <a:lstStyle/>
          <a:p>
            <a:pPr marL="0" indent="0">
              <a:lnSpc>
                <a:spcPct val="110000"/>
              </a:lnSpc>
              <a:buNone/>
            </a:pPr>
            <a:r>
              <a:rPr lang="en-US" sz="1200" b="1" dirty="0"/>
              <a:t>3.1 Generate Temporal Features</a:t>
            </a:r>
            <a:endParaRPr lang="en-US" sz="1200" b="1" dirty="0"/>
          </a:p>
          <a:p>
            <a:pPr>
              <a:lnSpc>
                <a:spcPct val="110000"/>
              </a:lnSpc>
              <a:buFont typeface="Arial" panose="020B0604020202020204" pitchFamily="34" charset="0"/>
              <a:buChar char="•"/>
            </a:pPr>
            <a:r>
              <a:rPr lang="en-US" sz="1200" dirty="0"/>
              <a:t>Extract time-related features such as hour, weekday, and the first appearance time of each item.</a:t>
            </a:r>
            <a:endParaRPr lang="en-US" sz="1200" dirty="0"/>
          </a:p>
          <a:p>
            <a:pPr>
              <a:lnSpc>
                <a:spcPct val="110000"/>
              </a:lnSpc>
              <a:buFont typeface="Arial" panose="020B0604020202020204" pitchFamily="34" charset="0"/>
              <a:buChar char="•"/>
            </a:pPr>
            <a:r>
              <a:rPr lang="en-US" sz="1200" dirty="0"/>
              <a:t>Create a new feature (</a:t>
            </a:r>
            <a:r>
              <a:rPr lang="en-US" sz="1200" dirty="0" err="1"/>
              <a:t>itemid_ts_first</a:t>
            </a:r>
            <a:r>
              <a:rPr lang="en-US" sz="1200" dirty="0"/>
              <a:t>) that indicates when each item first appeared in the dataset. This feature has the following characteristics:</a:t>
            </a:r>
            <a:endParaRPr lang="en-US" sz="1200" dirty="0"/>
          </a:p>
          <a:p>
            <a:pPr marL="742950" lvl="1" indent="-285750">
              <a:lnSpc>
                <a:spcPct val="110000"/>
              </a:lnSpc>
              <a:buFont typeface="Arial" panose="020B0604020202020204" pitchFamily="34" charset="0"/>
              <a:buChar char="•"/>
            </a:pPr>
            <a:r>
              <a:rPr lang="en-US" sz="1200" b="1" dirty="0"/>
              <a:t>Global Context:</a:t>
            </a:r>
            <a:r>
              <a:rPr lang="en-US" sz="1200" dirty="0"/>
              <a:t> Provides context based on the entire dataset for each item.</a:t>
            </a:r>
            <a:endParaRPr lang="en-US" sz="1200" dirty="0"/>
          </a:p>
          <a:p>
            <a:pPr marL="742950" lvl="1" indent="-285750">
              <a:lnSpc>
                <a:spcPct val="110000"/>
              </a:lnSpc>
              <a:buFont typeface="Arial" panose="020B0604020202020204" pitchFamily="34" charset="0"/>
              <a:buChar char="•"/>
            </a:pPr>
            <a:r>
              <a:rPr lang="en-US" sz="1200" b="1" dirty="0"/>
              <a:t>Temporal Insights:</a:t>
            </a:r>
            <a:r>
              <a:rPr lang="en-US" sz="1200" dirty="0"/>
              <a:t> Reflects the lifecycle or popularity of items.</a:t>
            </a:r>
            <a:endParaRPr lang="en-US" sz="1200" dirty="0"/>
          </a:p>
          <a:p>
            <a:pPr>
              <a:lnSpc>
                <a:spcPct val="110000"/>
              </a:lnSpc>
              <a:buFont typeface="Arial" panose="020B0604020202020204" pitchFamily="34" charset="0"/>
              <a:buChar char="•"/>
            </a:pPr>
            <a:r>
              <a:rPr lang="en-US" sz="1200" b="1" dirty="0"/>
              <a:t>Contextual Information:</a:t>
            </a:r>
            <a:endParaRPr lang="en-US" sz="1200" dirty="0"/>
          </a:p>
          <a:p>
            <a:pPr marL="742950" lvl="1" indent="-285750">
              <a:lnSpc>
                <a:spcPct val="110000"/>
              </a:lnSpc>
              <a:buFont typeface="Arial" panose="020B0604020202020204" pitchFamily="34" charset="0"/>
              <a:buChar char="•"/>
            </a:pPr>
            <a:r>
              <a:rPr lang="en-US" sz="1200" dirty="0"/>
              <a:t>Enhances data representation for subsequent feature engineering or model training.</a:t>
            </a:r>
            <a:endParaRPr lang="en-US" sz="1200" dirty="0"/>
          </a:p>
          <a:p>
            <a:pPr>
              <a:lnSpc>
                <a:spcPct val="110000"/>
              </a:lnSpc>
              <a:buFont typeface="Arial" panose="020B0604020202020204" pitchFamily="34" charset="0"/>
              <a:buChar char="•"/>
            </a:pPr>
            <a:r>
              <a:rPr lang="en-US" sz="1200" b="1" dirty="0"/>
              <a:t>Flexibility:</a:t>
            </a:r>
            <a:endParaRPr lang="en-US" sz="1200" dirty="0"/>
          </a:p>
          <a:p>
            <a:pPr marL="742950" lvl="1" indent="-285750">
              <a:lnSpc>
                <a:spcPct val="110000"/>
              </a:lnSpc>
              <a:buFont typeface="Arial" panose="020B0604020202020204" pitchFamily="34" charset="0"/>
              <a:buChar char="•"/>
            </a:pPr>
            <a:r>
              <a:rPr lang="en-US" sz="1200" dirty="0"/>
              <a:t>Enables time-based analyses, such as new item recommendations or popularity trend analysis.</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A screenshot of a computer&#10;&#10;Description automatically generated"/>
          <p:cNvPicPr>
            <a:picLocks noGrp="1" noChangeAspect="1"/>
          </p:cNvPicPr>
          <p:nvPr>
            <p:ph idx="1"/>
          </p:nvPr>
        </p:nvPicPr>
        <p:blipFill>
          <a:blip r:embed="rId1"/>
          <a:stretch>
            <a:fillRect/>
          </a:stretch>
        </p:blipFill>
        <p:spPr>
          <a:xfrm>
            <a:off x="1583055" y="326231"/>
            <a:ext cx="7921877" cy="5639139"/>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3: Feature Engineering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74162" y="1382714"/>
            <a:ext cx="5831944" cy="3098800"/>
          </a:xfrm>
        </p:spPr>
        <p:txBody>
          <a:bodyPr>
            <a:noAutofit/>
          </a:bodyPr>
          <a:lstStyle/>
          <a:p>
            <a:pPr marL="0" indent="0">
              <a:lnSpc>
                <a:spcPct val="110000"/>
              </a:lnSpc>
              <a:buNone/>
            </a:pPr>
            <a:r>
              <a:rPr lang="en-US" sz="1200" b="1" dirty="0"/>
              <a:t>3.2 Data Format Conversion and Saving</a:t>
            </a:r>
            <a:endParaRPr lang="en-US" sz="1200" b="1" dirty="0"/>
          </a:p>
          <a:p>
            <a:pPr>
              <a:lnSpc>
                <a:spcPct val="110000"/>
              </a:lnSpc>
              <a:buFont typeface="Arial" panose="020B0604020202020204" pitchFamily="34" charset="0"/>
              <a:buChar char="•"/>
            </a:pPr>
            <a:r>
              <a:rPr lang="en-US" sz="1200" dirty="0"/>
              <a:t>Save the preprocessed data as Parquet files using </a:t>
            </a:r>
            <a:r>
              <a:rPr lang="en-US" sz="1200" dirty="0" err="1"/>
              <a:t>NVTabular</a:t>
            </a:r>
            <a:r>
              <a:rPr lang="en-US" sz="1200" dirty="0"/>
              <a:t>.</a:t>
            </a:r>
            <a:endParaRPr lang="en-US" sz="1200" dirty="0"/>
          </a:p>
          <a:p>
            <a:pPr>
              <a:lnSpc>
                <a:spcPct val="110000"/>
              </a:lnSpc>
              <a:buFont typeface="Arial" panose="020B0604020202020204" pitchFamily="34" charset="0"/>
              <a:buChar char="•"/>
            </a:pPr>
            <a:r>
              <a:rPr lang="en-US" sz="1200" dirty="0"/>
              <a:t>Parquet format allows for fast loading and cross-platform usage, supporting compression and partitioning for large-scale data processing.</a:t>
            </a:r>
            <a:endParaRPr lang="en-US" sz="1200" dirty="0"/>
          </a:p>
          <a:p>
            <a:pPr>
              <a:lnSpc>
                <a:spcPct val="110000"/>
              </a:lnSpc>
              <a:buFont typeface="Arial" panose="020B0604020202020204" pitchFamily="34" charset="0"/>
              <a:buChar char="•"/>
            </a:pPr>
            <a:r>
              <a:rPr lang="en-US" sz="1200" dirty="0"/>
              <a:t>Persist the data to enhance modularity in the processing workflow.</a:t>
            </a:r>
            <a:endParaRPr lang="en-US" sz="1200" dirty="0"/>
          </a:p>
          <a:p>
            <a:pPr>
              <a:lnSpc>
                <a:spcPct val="110000"/>
              </a:lnSpc>
              <a:buFont typeface="Arial" panose="020B0604020202020204" pitchFamily="34" charset="0"/>
              <a:buChar char="•"/>
            </a:pPr>
            <a:r>
              <a:rPr lang="en-US" sz="1200" dirty="0"/>
              <a:t>Count the number of unique items (</a:t>
            </a:r>
            <a:r>
              <a:rPr lang="en-US" sz="1200" dirty="0" err="1"/>
              <a:t>item_id</a:t>
            </a:r>
            <a:r>
              <a:rPr lang="en-US" sz="1200" dirty="0"/>
              <a:t>) in the dataset to understand coverage.</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3.3 Clear GPU Memory</a:t>
            </a:r>
            <a:endParaRPr lang="en-US" sz="1200" b="1" dirty="0"/>
          </a:p>
          <a:p>
            <a:pPr>
              <a:lnSpc>
                <a:spcPct val="110000"/>
              </a:lnSpc>
              <a:buFont typeface="Arial" panose="020B0604020202020204" pitchFamily="34" charset="0"/>
              <a:buChar char="•"/>
            </a:pPr>
            <a:r>
              <a:rPr lang="en-US" sz="1200" dirty="0"/>
              <a:t>Release unused or temporary data during processing, such as raw or cleaned interaction data, session-related variables, and </a:t>
            </a:r>
            <a:r>
              <a:rPr lang="en-US" sz="1200" dirty="0" err="1"/>
              <a:t>DataFrames</a:t>
            </a:r>
            <a:r>
              <a:rPr lang="en-US" sz="1200" dirty="0"/>
              <a:t> storing the first appearance times of items.</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112712"/>
            <a:ext cx="7127041" cy="3541712"/>
          </a:xfrm>
        </p:spPr>
      </p:pic>
      <p:pic>
        <p:nvPicPr>
          <p:cNvPr id="9" name="Picture 8" descr="A screenshot of a computer program&#10;&#10;Description automatically generated"/>
          <p:cNvPicPr>
            <a:picLocks noChangeAspect="1"/>
          </p:cNvPicPr>
          <p:nvPr/>
        </p:nvPicPr>
        <p:blipFill>
          <a:blip r:embed="rId2"/>
          <a:stretch>
            <a:fillRect/>
          </a:stretch>
        </p:blipFill>
        <p:spPr>
          <a:xfrm>
            <a:off x="5257800" y="2846059"/>
            <a:ext cx="6600664" cy="38297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5" name="Rectangle 114"/>
          <p:cNvSpPr>
            <a:spLocks noGrp="1" noRot="1" noChangeAspect="1" noMove="1" noResize="1" noEditPoints="1" noAdjustHandles="1" noChangeArrowheads="1" noChangeShapeType="1" noTextEdit="1"/>
          </p:cNvSpPr>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tx1">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16"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17"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206500" y="317500"/>
            <a:ext cx="3190875" cy="1799590"/>
          </a:xfrm>
        </p:spPr>
        <p:txBody>
          <a:bodyPr>
            <a:normAutofit/>
          </a:bodyPr>
          <a:lstStyle/>
          <a:p>
            <a:pPr algn="r"/>
            <a:r>
              <a:rPr lang="en-US" altLang="zh-CN" sz="4000">
                <a:sym typeface="+mn-ea"/>
              </a:rPr>
              <a:t>Motivation</a:t>
            </a:r>
            <a:endParaRPr lang="en-US" sz="4000"/>
          </a:p>
        </p:txBody>
      </p:sp>
      <p:cxnSp>
        <p:nvCxnSpPr>
          <p:cNvPr id="39" name="Straight Connector 38"/>
          <p:cNvCxnSpPr>
            <a:cxnSpLocks noGrp="1" noRot="1" noChangeAspect="1" noMove="1" noResize="1" noEditPoints="1" noAdjustHandles="1" noChangeArrowheads="1" noChangeShapeType="1"/>
          </p:cNvCxnSpPr>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18" name="Content Placeholder 2"/>
          <p:cNvSpPr>
            <a:spLocks noGrp="1"/>
          </p:cNvSpPr>
          <p:nvPr>
            <p:ph idx="1"/>
          </p:nvPr>
        </p:nvSpPr>
        <p:spPr>
          <a:xfrm>
            <a:off x="5297805" y="1383030"/>
            <a:ext cx="5751195" cy="4948555"/>
          </a:xfrm>
        </p:spPr>
        <p:txBody>
          <a:bodyPr anchor="ctr">
            <a:normAutofit/>
          </a:bodyPr>
          <a:lstStyle/>
          <a:p>
            <a:pPr>
              <a:lnSpc>
                <a:spcPct val="110000"/>
              </a:lnSpc>
            </a:pPr>
            <a:r>
              <a:rPr lang="en-US" sz="1800" dirty="0"/>
              <a:t>Membership Inference Attacks (MIA) are a </a:t>
            </a:r>
            <a:r>
              <a:rPr lang="en-US" sz="1800" b="1" dirty="0"/>
              <a:t>serious threat </a:t>
            </a:r>
            <a:r>
              <a:rPr lang="en-US" sz="1800" dirty="0"/>
              <a:t>to recommender systems because they can reveal if a specific user's data was included in the model's training set, leading to privacy concerns. </a:t>
            </a:r>
            <a:endParaRPr lang="en-US" sz="1800" dirty="0"/>
          </a:p>
          <a:p>
            <a:pPr lvl="1">
              <a:lnSpc>
                <a:spcPct val="110000"/>
              </a:lnSpc>
            </a:pPr>
            <a:r>
              <a:rPr lang="en-US" sz="1800" dirty="0"/>
              <a:t>For example, in a video streaming platform, a vulnerable recommender system could allow an attacker to determine if a user has viewed certain sensitive or stigmatized content. By identifying individuals who interacted with specific items, the attacker could infer private details about users' preferences, behaviors, or even their identities, posing a serious risk to user privacy.</a:t>
            </a:r>
            <a:endParaRPr lang="en-US" sz="1800" dirty="0"/>
          </a:p>
          <a:p>
            <a:pPr marL="228600" lvl="0" indent="-228600">
              <a:lnSpc>
                <a:spcPct val="110000"/>
              </a:lnSpc>
              <a:buFont typeface="Arial" panose="020B0604020202020204" pitchFamily="34" charset="0"/>
              <a:buChar char="•"/>
            </a:pPr>
            <a:r>
              <a:rPr lang="en-US" sz="1800" dirty="0">
                <a:solidFill>
                  <a:schemeClr val="tx1"/>
                </a:solidFill>
              </a:rPr>
              <a:t>In order to protect our privacy, we need to carry research on how to inial MIA over a model.</a:t>
            </a:r>
            <a:endParaRPr lang="en-US" sz="1800" dirty="0">
              <a:solidFill>
                <a:schemeClr val="tx1"/>
              </a:solidFill>
            </a:endParaRPr>
          </a:p>
          <a:p>
            <a:pPr marL="457200" lvl="1" indent="0">
              <a:lnSpc>
                <a:spcPct val="110000"/>
              </a:lnSpc>
              <a:buNone/>
            </a:pPr>
            <a:endParaRPr lang="en-US" altLang="zh-CN" sz="1800"/>
          </a:p>
          <a:p>
            <a:pPr>
              <a:lnSpc>
                <a:spcPct val="110000"/>
              </a:lnSpc>
            </a:pPr>
            <a:endParaRPr lang="en-US" sz="1800" dirty="0"/>
          </a:p>
        </p:txBody>
      </p:sp>
      <p:grpSp>
        <p:nvGrpSpPr>
          <p:cNvPr id="41" name="Group 40"/>
          <p:cNvGrpSpPr>
            <a:grpSpLocks noGrp="1" noRot="1" noChangeAspect="1" noMove="1" noResize="1" noUngrp="1"/>
          </p:cNvGrpSpPr>
          <p:nvPr/>
        </p:nvGrpSpPr>
        <p:grpSpPr>
          <a:xfrm>
            <a:off x="11364912" y="0"/>
            <a:ext cx="674688" cy="6848476"/>
            <a:chOff x="11364912" y="0"/>
            <a:chExt cx="674688" cy="6848476"/>
          </a:xfrm>
          <a:solidFill>
            <a:schemeClr val="tx1">
              <a:alpha val="60000"/>
            </a:schemeClr>
          </a:solidFill>
        </p:grpSpPr>
        <p:sp>
          <p:nvSpPr>
            <p:cNvPr id="42"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US"/>
            </a:p>
          </p:txBody>
        </p:sp>
        <p:sp>
          <p:nvSpPr>
            <p:cNvPr id="43"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US"/>
            </a:p>
          </p:txBody>
        </p:sp>
        <p:sp>
          <p:nvSpPr>
            <p:cNvPr id="44"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5"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US"/>
            </a:p>
          </p:txBody>
        </p:sp>
        <p:sp>
          <p:nvSpPr>
            <p:cNvPr id="46"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US"/>
            </a:p>
          </p:txBody>
        </p:sp>
        <p:sp>
          <p:nvSpPr>
            <p:cNvPr id="47"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US"/>
            </a:p>
          </p:txBody>
        </p:sp>
        <p:sp>
          <p:nvSpPr>
            <p:cNvPr id="48"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9"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US"/>
            </a:p>
          </p:txBody>
        </p:sp>
        <p:sp>
          <p:nvSpPr>
            <p:cNvPr id="50"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1" name="Rectangle 41"/>
            <p:cNvSpPr>
              <a:spLocks noChangeArrowheads="1"/>
            </p:cNvSpPr>
            <p:nvPr/>
          </p:nvSpPr>
          <p:spPr bwMode="auto">
            <a:xfrm>
              <a:off x="11939587" y="6596063"/>
              <a:ext cx="23813" cy="252413"/>
            </a:xfrm>
            <a:prstGeom prst="rect">
              <a:avLst/>
            </a:prstGeom>
            <a:grpFill/>
            <a:ln>
              <a:noFill/>
            </a:ln>
          </p:spPr>
          <p:txBody>
            <a:bodyPr/>
            <a:lstStyle/>
            <a:p>
              <a:endParaRPr lang="en-US"/>
            </a:p>
          </p:txBody>
        </p:sp>
      </p:grpSp>
      <p:pic>
        <p:nvPicPr>
          <p:cNvPr id="183" name="Google Shape;183;p22"/>
          <p:cNvPicPr preferRelativeResize="0"/>
          <p:nvPr/>
        </p:nvPicPr>
        <p:blipFill>
          <a:blip r:embed="rId1"/>
          <a:stretch>
            <a:fillRect/>
          </a:stretch>
        </p:blipFill>
        <p:spPr>
          <a:xfrm>
            <a:off x="157480" y="2480310"/>
            <a:ext cx="4431665" cy="15170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dirty="0"/>
              <a:t>Step 4: Model Construction (Using </a:t>
            </a:r>
            <a:r>
              <a:rPr lang="en-US" sz="3100" b="1" dirty="0" err="1"/>
              <a:t>NVTabular</a:t>
            </a:r>
            <a:r>
              <a:rPr lang="en-US" sz="3100" b="1" dirty="0"/>
              <a:t> Libraries)</a:t>
            </a:r>
            <a:endParaRPr lang="en-US" sz="31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65784" y="1782116"/>
            <a:ext cx="5831944" cy="3640784"/>
          </a:xfrm>
        </p:spPr>
        <p:txBody>
          <a:bodyPr>
            <a:noAutofit/>
          </a:bodyPr>
          <a:lstStyle/>
          <a:p>
            <a:pPr marL="0" indent="0">
              <a:lnSpc>
                <a:spcPct val="110000"/>
              </a:lnSpc>
              <a:buNone/>
            </a:pPr>
            <a:r>
              <a:rPr lang="en-US" sz="1200" b="1" dirty="0"/>
              <a:t>4.1 Define Feature Engineering Workflow</a:t>
            </a:r>
            <a:endParaRPr lang="en-US" sz="1200" b="1" dirty="0"/>
          </a:p>
          <a:p>
            <a:pPr>
              <a:lnSpc>
                <a:spcPct val="110000"/>
              </a:lnSpc>
              <a:buFont typeface="Arial" panose="020B0604020202020204" pitchFamily="34" charset="0"/>
              <a:buChar char="•"/>
            </a:pPr>
            <a:r>
              <a:rPr lang="en-US" sz="1200" dirty="0"/>
              <a:t>Leverage </a:t>
            </a:r>
            <a:r>
              <a:rPr lang="en-US" sz="1200" dirty="0" err="1"/>
              <a:t>NVTabular</a:t>
            </a:r>
            <a:r>
              <a:rPr lang="en-US" sz="1200" dirty="0"/>
              <a:t> for scalable data processing, including categorical feature encoding, temporal feature construction, item recency calculation, and feature normalization.</a:t>
            </a:r>
            <a:endParaRPr lang="en-US" sz="1200" dirty="0"/>
          </a:p>
          <a:p>
            <a:pPr>
              <a:lnSpc>
                <a:spcPct val="110000"/>
              </a:lnSpc>
              <a:buFont typeface="Arial" panose="020B0604020202020204" pitchFamily="34" charset="0"/>
              <a:buChar char="•"/>
            </a:pPr>
            <a:r>
              <a:rPr lang="en-US" sz="1200" dirty="0"/>
              <a:t>Convert timestamps to datetime format and extract weekday using </a:t>
            </a:r>
            <a:r>
              <a:rPr lang="en-US" sz="1200" dirty="0" err="1"/>
              <a:t>LambdaOp</a:t>
            </a:r>
            <a:r>
              <a:rPr lang="en-US" sz="1200" dirty="0"/>
              <a:t>.</a:t>
            </a:r>
            <a:endParaRPr lang="en-US" sz="1200" dirty="0"/>
          </a:p>
          <a:p>
            <a:pPr>
              <a:lnSpc>
                <a:spcPct val="110000"/>
              </a:lnSpc>
              <a:buFont typeface="Arial" panose="020B0604020202020204" pitchFamily="34" charset="0"/>
              <a:buChar char="•"/>
            </a:pPr>
            <a:r>
              <a:rPr lang="en-US" sz="1200" dirty="0"/>
              <a:t>Calculate cyclical temporal features for weekdays using a sine function (</a:t>
            </a:r>
            <a:r>
              <a:rPr lang="en-US" sz="1200" dirty="0" err="1"/>
              <a:t>get_cycled_feature_value_sin</a:t>
            </a:r>
            <a:r>
              <a:rPr lang="en-US" sz="1200" dirty="0"/>
              <a:t>).</a:t>
            </a:r>
            <a:endParaRPr lang="en-US" sz="1200" dirty="0"/>
          </a:p>
          <a:p>
            <a:pPr>
              <a:lnSpc>
                <a:spcPct val="110000"/>
              </a:lnSpc>
              <a:buFont typeface="Arial" panose="020B0604020202020204" pitchFamily="34" charset="0"/>
              <a:buChar char="•"/>
            </a:pPr>
            <a:r>
              <a:rPr lang="en-US" sz="1200" dirty="0"/>
              <a:t>Create a custom </a:t>
            </a:r>
            <a:r>
              <a:rPr lang="en-US" sz="1200" dirty="0" err="1"/>
              <a:t>ItemRecency</a:t>
            </a:r>
            <a:r>
              <a:rPr lang="en-US" sz="1200" dirty="0"/>
              <a:t> class to compute the number of days between an item's first appearance and the current interaction, storing it as a new feature (_</a:t>
            </a:r>
            <a:r>
              <a:rPr lang="en-US" sz="1200" dirty="0" err="1"/>
              <a:t>age_days</a:t>
            </a:r>
            <a:r>
              <a:rPr lang="en-US" sz="1200" dirty="0"/>
              <a:t>).</a:t>
            </a:r>
            <a:endParaRPr lang="en-US" sz="1200" dirty="0"/>
          </a:p>
          <a:p>
            <a:pPr>
              <a:lnSpc>
                <a:spcPct val="110000"/>
              </a:lnSpc>
              <a:buFont typeface="Arial" panose="020B0604020202020204" pitchFamily="34" charset="0"/>
              <a:buChar char="•"/>
            </a:pPr>
            <a:r>
              <a:rPr lang="en-US" sz="1200" dirty="0"/>
              <a:t>Apply logarithmic transformation and normalization to recency features.</a:t>
            </a:r>
            <a:endParaRPr lang="en-US" sz="1200" dirty="0"/>
          </a:p>
          <a:p>
            <a:pPr>
              <a:lnSpc>
                <a:spcPct val="110000"/>
              </a:lnSpc>
              <a:buFont typeface="Arial" panose="020B0604020202020204" pitchFamily="34" charset="0"/>
              <a:buChar char="•"/>
            </a:pPr>
            <a:r>
              <a:rPr lang="en-US" sz="1200" dirty="0"/>
              <a:t>Combine all temporal and item-related features into a complete feature set for model training.</a:t>
            </a:r>
            <a:endParaRPr lang="en-US" sz="1200" dirty="0"/>
          </a:p>
          <a:p>
            <a:pPr marL="0" indent="0">
              <a:lnSpc>
                <a:spcPct val="110000"/>
              </a:lnSpc>
              <a:buNone/>
            </a:pP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A screenshot of a computer program&#10;&#10;Description automatically generated"/>
          <p:cNvPicPr>
            <a:picLocks noGrp="1" noChangeAspect="1"/>
          </p:cNvPicPr>
          <p:nvPr>
            <p:ph idx="1"/>
          </p:nvPr>
        </p:nvPicPr>
        <p:blipFill>
          <a:blip r:embed="rId1"/>
          <a:stretch>
            <a:fillRect/>
          </a:stretch>
        </p:blipFill>
        <p:spPr>
          <a:xfrm>
            <a:off x="248730" y="250185"/>
            <a:ext cx="5172356" cy="4753673"/>
          </a:xfrm>
        </p:spPr>
      </p:pic>
      <p:pic>
        <p:nvPicPr>
          <p:cNvPr id="11" name="Picture 10" descr="A screenshot of a computer&#10;&#10;Description automatically generated"/>
          <p:cNvPicPr>
            <a:picLocks noChangeAspect="1"/>
          </p:cNvPicPr>
          <p:nvPr/>
        </p:nvPicPr>
        <p:blipFill>
          <a:blip r:embed="rId2"/>
          <a:stretch>
            <a:fillRect/>
          </a:stretch>
        </p:blipFill>
        <p:spPr>
          <a:xfrm>
            <a:off x="5421086" y="2627021"/>
            <a:ext cx="6596036" cy="39807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dirty="0"/>
              <a:t>Step 4: Model Construction (Using </a:t>
            </a:r>
            <a:r>
              <a:rPr lang="en-US" sz="3100" b="1" dirty="0" err="1"/>
              <a:t>NVTabular</a:t>
            </a:r>
            <a:r>
              <a:rPr lang="en-US" sz="3100" b="1" dirty="0"/>
              <a:t> Libraries)</a:t>
            </a:r>
            <a:endParaRPr lang="en-US" sz="31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65784" y="2007542"/>
            <a:ext cx="5831944" cy="2859733"/>
          </a:xfrm>
        </p:spPr>
        <p:txBody>
          <a:bodyPr>
            <a:noAutofit/>
          </a:bodyPr>
          <a:lstStyle/>
          <a:p>
            <a:pPr marL="0" indent="0">
              <a:lnSpc>
                <a:spcPct val="110000"/>
              </a:lnSpc>
              <a:buNone/>
            </a:pPr>
            <a:r>
              <a:rPr lang="en-US" sz="1200" b="1" dirty="0"/>
              <a:t>4.2 </a:t>
            </a:r>
            <a:r>
              <a:rPr lang="en-US" sz="1200" b="1" dirty="0" err="1"/>
              <a:t>Groupby</a:t>
            </a:r>
            <a:r>
              <a:rPr lang="en-US" sz="1200" b="1" dirty="0"/>
              <a:t> Operations and Feature Preprocessing with </a:t>
            </a:r>
            <a:r>
              <a:rPr lang="en-US" sz="1200" b="1" dirty="0" err="1"/>
              <a:t>NVTabular</a:t>
            </a:r>
            <a:endParaRPr lang="en-US" sz="1200" b="1" dirty="0"/>
          </a:p>
          <a:p>
            <a:pPr>
              <a:lnSpc>
                <a:spcPct val="110000"/>
              </a:lnSpc>
              <a:buFont typeface="Arial" panose="020B0604020202020204" pitchFamily="34" charset="0"/>
              <a:buChar char="•"/>
            </a:pPr>
            <a:r>
              <a:rPr lang="en-US" sz="1200" dirty="0"/>
              <a:t>Perform aggregation, feature generation, and filtering at the session level to create an input feature set suitable for the recommendation system.</a:t>
            </a:r>
            <a:endParaRPr lang="en-US" sz="1200" dirty="0"/>
          </a:p>
          <a:p>
            <a:pPr>
              <a:lnSpc>
                <a:spcPct val="110000"/>
              </a:lnSpc>
              <a:buFont typeface="Arial" panose="020B0604020202020204" pitchFamily="34" charset="0"/>
              <a:buChar char="•"/>
            </a:pPr>
            <a:r>
              <a:rPr lang="en-US" sz="1200" dirty="0"/>
              <a:t>Define column selectors and assign labels to items and continuous features, grouping them together.</a:t>
            </a:r>
            <a:endParaRPr lang="en-US" sz="1200" dirty="0"/>
          </a:p>
          <a:p>
            <a:pPr>
              <a:lnSpc>
                <a:spcPct val="110000"/>
              </a:lnSpc>
              <a:buFont typeface="Arial" panose="020B0604020202020204" pitchFamily="34" charset="0"/>
              <a:buChar char="•"/>
            </a:pPr>
            <a:r>
              <a:rPr lang="en-US" sz="1200" dirty="0"/>
              <a:t>Truncate sequences, limiting sequence features (e.g., item lists and continuous feature lists) to a fixed length (SESSIONS_MAX_LENGTH).</a:t>
            </a:r>
            <a:endParaRPr lang="en-US" sz="1200" dirty="0"/>
          </a:p>
          <a:p>
            <a:pPr>
              <a:lnSpc>
                <a:spcPct val="110000"/>
              </a:lnSpc>
              <a:buFont typeface="Arial" panose="020B0604020202020204" pitchFamily="34" charset="0"/>
              <a:buChar char="•"/>
            </a:pPr>
            <a:r>
              <a:rPr lang="en-US" sz="1200" dirty="0"/>
              <a:t>Filter sessions with fewer than two interactions to ensure data quality.</a:t>
            </a:r>
            <a:endParaRPr lang="en-US" sz="1200" dirty="0"/>
          </a:p>
          <a:p>
            <a:pPr marL="0" indent="0">
              <a:lnSpc>
                <a:spcPct val="110000"/>
              </a:lnSpc>
              <a:buNone/>
            </a:pP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120885"/>
            <a:ext cx="6164372" cy="3541712"/>
          </a:xfrm>
        </p:spPr>
      </p:pic>
      <p:pic>
        <p:nvPicPr>
          <p:cNvPr id="7" name="Picture 6"/>
          <p:cNvPicPr>
            <a:picLocks noChangeAspect="1"/>
          </p:cNvPicPr>
          <p:nvPr/>
        </p:nvPicPr>
        <p:blipFill>
          <a:blip r:embed="rId2"/>
          <a:stretch>
            <a:fillRect/>
          </a:stretch>
        </p:blipFill>
        <p:spPr>
          <a:xfrm>
            <a:off x="4916775" y="3480721"/>
            <a:ext cx="6946276" cy="33081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0" y="-1"/>
            <a:ext cx="12192003" cy="6858001"/>
            <a:chOff x="0" y="-1"/>
            <a:chExt cx="12192003" cy="6858001"/>
          </a:xfrm>
        </p:grpSpPr>
        <p:sp useBgFill="1">
          <p:nvSpPr>
            <p:cNvPr id="10" name="Rectangle 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2" name="Title 1"/>
          <p:cNvSpPr>
            <a:spLocks noGrp="1"/>
          </p:cNvSpPr>
          <p:nvPr>
            <p:ph type="title"/>
          </p:nvPr>
        </p:nvSpPr>
        <p:spPr>
          <a:xfrm>
            <a:off x="6448425" y="618518"/>
            <a:ext cx="4598985" cy="1478570"/>
          </a:xfrm>
        </p:spPr>
        <p:txBody>
          <a:bodyPr>
            <a:normAutofit/>
          </a:bodyPr>
          <a:lstStyle/>
          <a:p>
            <a:r>
              <a:rPr lang="en-US" b="1"/>
              <a:t>Feature Set Composition:</a:t>
            </a:r>
            <a:endParaRPr lang="en-US" dirty="0"/>
          </a:p>
        </p:txBody>
      </p:sp>
      <p:pic>
        <p:nvPicPr>
          <p:cNvPr id="5" name="Picture 4" descr="Multi-colored paper-craft art"/>
          <p:cNvPicPr>
            <a:picLocks noChangeAspect="1"/>
          </p:cNvPicPr>
          <p:nvPr/>
        </p:nvPicPr>
        <p:blipFill>
          <a:blip r:embed="rId3"/>
          <a:srcRect l="21424" r="19187" b="-1"/>
          <a:stretch>
            <a:fillRect/>
          </a:stretch>
        </p:blipFill>
        <p:spPr>
          <a:xfrm>
            <a:off x="-5597" y="10"/>
            <a:ext cx="6101597" cy="6857990"/>
          </a:xfrm>
          <a:prstGeom prst="rect">
            <a:avLst/>
          </a:prstGeom>
        </p:spPr>
      </p:pic>
      <p:grpSp>
        <p:nvGrpSpPr>
          <p:cNvPr id="13" name="Group 12"/>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4" name="Rectangle 13"/>
            <p:cNvSpPr>
              <a:spLocks noChangeArrowheads="1"/>
            </p:cNvSpPr>
            <p:nvPr/>
          </p:nvSpPr>
          <p:spPr bwMode="auto">
            <a:xfrm>
              <a:off x="1209675" y="4763"/>
              <a:ext cx="23813" cy="2181225"/>
            </a:xfrm>
            <a:prstGeom prst="rect">
              <a:avLst/>
            </a:prstGeom>
            <a:grpFill/>
            <a:ln>
              <a:noFill/>
            </a:ln>
          </p:spPr>
          <p:txBody>
            <a:bodyPr/>
            <a:lstStyle/>
            <a:p>
              <a:endParaRPr lang="en-US"/>
            </a:p>
          </p:txBody>
        </p:sp>
        <p:sp>
          <p:nvSpPr>
            <p:cNvPr id="15"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6"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7" name="Rectangle 16"/>
            <p:cNvSpPr>
              <a:spLocks noChangeArrowheads="1"/>
            </p:cNvSpPr>
            <p:nvPr/>
          </p:nvSpPr>
          <p:spPr bwMode="auto">
            <a:xfrm>
              <a:off x="414338" y="9525"/>
              <a:ext cx="28575" cy="4481513"/>
            </a:xfrm>
            <a:prstGeom prst="rect">
              <a:avLst/>
            </a:prstGeom>
            <a:grpFill/>
            <a:ln>
              <a:noFill/>
            </a:ln>
          </p:spPr>
          <p:txBody>
            <a:bodyPr/>
            <a:lstStyle/>
            <a:p>
              <a:endParaRPr lang="en-US"/>
            </a:p>
          </p:txBody>
        </p:sp>
        <p:sp>
          <p:nvSpPr>
            <p:cNvPr id="18"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US"/>
            </a:p>
          </p:txBody>
        </p:sp>
        <p:sp>
          <p:nvSpPr>
            <p:cNvPr id="20"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US"/>
            </a:p>
          </p:txBody>
        </p:sp>
        <p:sp>
          <p:nvSpPr>
            <p:cNvPr id="21"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2"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US"/>
            </a:p>
          </p:txBody>
        </p:sp>
        <p:sp>
          <p:nvSpPr>
            <p:cNvPr id="23"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24"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6"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US"/>
            </a:p>
          </p:txBody>
        </p:sp>
        <p:sp>
          <p:nvSpPr>
            <p:cNvPr id="27"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8"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US"/>
            </a:p>
          </p:txBody>
        </p:sp>
        <p:sp>
          <p:nvSpPr>
            <p:cNvPr id="29"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0"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1"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US"/>
            </a:p>
          </p:txBody>
        </p:sp>
        <p:sp>
          <p:nvSpPr>
            <p:cNvPr id="32"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US"/>
            </a:p>
          </p:txBody>
        </p:sp>
        <p:sp>
          <p:nvSpPr>
            <p:cNvPr id="33"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4"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US"/>
            </a:p>
          </p:txBody>
        </p:sp>
        <p:sp>
          <p:nvSpPr>
            <p:cNvPr id="35"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6"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US"/>
            </a:p>
          </p:txBody>
        </p:sp>
        <p:sp>
          <p:nvSpPr>
            <p:cNvPr id="37"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8"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US"/>
            </a:p>
          </p:txBody>
        </p:sp>
        <p:sp>
          <p:nvSpPr>
            <p:cNvPr id="39"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0"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US"/>
            </a:p>
          </p:txBody>
        </p:sp>
        <p:sp>
          <p:nvSpPr>
            <p:cNvPr id="41"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2" name="Rectangle 41"/>
            <p:cNvSpPr>
              <a:spLocks noChangeArrowheads="1"/>
            </p:cNvSpPr>
            <p:nvPr/>
          </p:nvSpPr>
          <p:spPr bwMode="auto">
            <a:xfrm>
              <a:off x="642938" y="6610350"/>
              <a:ext cx="23813" cy="242888"/>
            </a:xfrm>
            <a:prstGeom prst="rect">
              <a:avLst/>
            </a:prstGeom>
            <a:grpFill/>
            <a:ln>
              <a:noFill/>
            </a:ln>
          </p:spPr>
          <p:txBody>
            <a:bodyPr/>
            <a:lstStyle/>
            <a:p>
              <a:endParaRPr lang="en-US"/>
            </a:p>
          </p:txBody>
        </p:sp>
        <p:sp>
          <p:nvSpPr>
            <p:cNvPr id="43"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4"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US"/>
            </a:p>
          </p:txBody>
        </p:sp>
        <p:sp>
          <p:nvSpPr>
            <p:cNvPr id="45"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US"/>
            </a:p>
          </p:txBody>
        </p:sp>
        <p:sp>
          <p:nvSpPr>
            <p:cNvPr id="46"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US"/>
            </a:p>
          </p:txBody>
        </p:sp>
        <p:sp>
          <p:nvSpPr>
            <p:cNvPr id="47"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US"/>
            </a:p>
          </p:txBody>
        </p:sp>
        <p:sp>
          <p:nvSpPr>
            <p:cNvPr id="48"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49"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50"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US"/>
            </a:p>
          </p:txBody>
        </p:sp>
        <p:sp>
          <p:nvSpPr>
            <p:cNvPr id="51"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US"/>
            </a:p>
          </p:txBody>
        </p:sp>
        <p:sp>
          <p:nvSpPr>
            <p:cNvPr id="52"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US"/>
            </a:p>
          </p:txBody>
        </p:sp>
        <p:sp>
          <p:nvSpPr>
            <p:cNvPr id="53"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54" name="Rectangle 53"/>
            <p:cNvSpPr>
              <a:spLocks noChangeArrowheads="1"/>
            </p:cNvSpPr>
            <p:nvPr/>
          </p:nvSpPr>
          <p:spPr bwMode="auto">
            <a:xfrm>
              <a:off x="1228725" y="4662488"/>
              <a:ext cx="23813" cy="2181225"/>
            </a:xfrm>
            <a:prstGeom prst="rect">
              <a:avLst/>
            </a:prstGeom>
            <a:grpFill/>
            <a:ln>
              <a:noFill/>
            </a:ln>
          </p:spPr>
          <p:txBody>
            <a:bodyPr/>
            <a:lstStyle/>
            <a:p>
              <a:endParaRPr lang="en-US"/>
            </a:p>
          </p:txBody>
        </p:sp>
        <p:sp>
          <p:nvSpPr>
            <p:cNvPr id="55"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US"/>
            </a:p>
          </p:txBody>
        </p:sp>
        <p:sp>
          <p:nvSpPr>
            <p:cNvPr id="56"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57"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US"/>
            </a:p>
          </p:txBody>
        </p:sp>
        <p:sp>
          <p:nvSpPr>
            <p:cNvPr id="58"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59"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60"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US"/>
            </a:p>
          </p:txBody>
        </p:sp>
        <p:sp>
          <p:nvSpPr>
            <p:cNvPr id="61"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62"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3"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4"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US"/>
            </a:p>
          </p:txBody>
        </p:sp>
        <p:sp>
          <p:nvSpPr>
            <p:cNvPr id="65"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sp>
          <p:nvSpPr>
            <p:cNvPr id="66"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US"/>
            </a:p>
          </p:txBody>
        </p:sp>
        <p:sp>
          <p:nvSpPr>
            <p:cNvPr id="67"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US"/>
            </a:p>
          </p:txBody>
        </p:sp>
      </p:grpSp>
      <p:sp>
        <p:nvSpPr>
          <p:cNvPr id="3" name="Content Placeholder 2"/>
          <p:cNvSpPr>
            <a:spLocks noGrp="1"/>
          </p:cNvSpPr>
          <p:nvPr>
            <p:ph idx="1"/>
          </p:nvPr>
        </p:nvSpPr>
        <p:spPr>
          <a:xfrm>
            <a:off x="6448425" y="2249487"/>
            <a:ext cx="4598986" cy="3541714"/>
          </a:xfrm>
        </p:spPr>
        <p:txBody>
          <a:bodyPr>
            <a:normAutofit/>
          </a:bodyPr>
          <a:lstStyle/>
          <a:p>
            <a:pPr>
              <a:lnSpc>
                <a:spcPct val="110000"/>
              </a:lnSpc>
              <a:buFont typeface="+mj-lt"/>
              <a:buAutoNum type="arabicPeriod"/>
            </a:pPr>
            <a:r>
              <a:rPr lang="en-US" sz="900" b="1"/>
              <a:t>Session ID (</a:t>
            </a:r>
            <a:r>
              <a:rPr lang="en-US" sz="900" b="1" err="1"/>
              <a:t>session_id</a:t>
            </a:r>
            <a:r>
              <a:rPr lang="en-US" sz="900" b="1"/>
              <a:t>):</a:t>
            </a:r>
            <a:endParaRPr lang="en-US" sz="900"/>
          </a:p>
          <a:p>
            <a:pPr marL="742950" lvl="1" indent="-285750">
              <a:lnSpc>
                <a:spcPct val="110000"/>
              </a:lnSpc>
              <a:buFont typeface="+mj-lt"/>
              <a:buAutoNum type="arabicPeriod"/>
            </a:pPr>
            <a:r>
              <a:rPr lang="en-US" sz="900"/>
              <a:t>Used for associating session context.</a:t>
            </a:r>
            <a:endParaRPr lang="en-US" sz="900"/>
          </a:p>
          <a:p>
            <a:pPr marL="742950" lvl="1" indent="-285750">
              <a:lnSpc>
                <a:spcPct val="110000"/>
              </a:lnSpc>
              <a:buFont typeface="+mj-lt"/>
              <a:buAutoNum type="arabicPeriod"/>
            </a:pPr>
            <a:r>
              <a:rPr lang="en-US" sz="900"/>
              <a:t>Add a CATEGORICAL label for embedding.</a:t>
            </a:r>
            <a:endParaRPr lang="en-US" sz="900"/>
          </a:p>
          <a:p>
            <a:pPr>
              <a:lnSpc>
                <a:spcPct val="110000"/>
              </a:lnSpc>
              <a:buFont typeface="+mj-lt"/>
              <a:buAutoNum type="arabicPeriod"/>
            </a:pPr>
            <a:r>
              <a:rPr lang="en-US" sz="900" b="1"/>
              <a:t>Interaction Count (</a:t>
            </a:r>
            <a:r>
              <a:rPr lang="en-US" sz="900" b="1" err="1"/>
              <a:t>item_id</a:t>
            </a:r>
            <a:r>
              <a:rPr lang="en-US" sz="900" b="1"/>
              <a:t>-count):</a:t>
            </a:r>
            <a:endParaRPr lang="en-US" sz="900"/>
          </a:p>
          <a:p>
            <a:pPr marL="742950" lvl="1" indent="-285750">
              <a:lnSpc>
                <a:spcPct val="110000"/>
              </a:lnSpc>
              <a:buFont typeface="+mj-lt"/>
              <a:buAutoNum type="arabicPeriod"/>
            </a:pPr>
            <a:r>
              <a:rPr lang="en-US" sz="900"/>
              <a:t>Measures session activity.</a:t>
            </a:r>
            <a:endParaRPr lang="en-US" sz="900"/>
          </a:p>
          <a:p>
            <a:pPr>
              <a:lnSpc>
                <a:spcPct val="110000"/>
              </a:lnSpc>
              <a:buFont typeface="+mj-lt"/>
              <a:buAutoNum type="arabicPeriod"/>
            </a:pPr>
            <a:r>
              <a:rPr lang="en-US" sz="900" b="1"/>
              <a:t>Item List (</a:t>
            </a:r>
            <a:r>
              <a:rPr lang="en-US" sz="900" b="1" err="1"/>
              <a:t>item_id</a:t>
            </a:r>
            <a:r>
              <a:rPr lang="en-US" sz="900" b="1"/>
              <a:t>-list):</a:t>
            </a:r>
            <a:endParaRPr lang="en-US" sz="900"/>
          </a:p>
          <a:p>
            <a:pPr marL="742950" lvl="1" indent="-285750">
              <a:lnSpc>
                <a:spcPct val="110000"/>
              </a:lnSpc>
              <a:buFont typeface="+mj-lt"/>
              <a:buAutoNum type="arabicPeriod"/>
            </a:pPr>
            <a:r>
              <a:rPr lang="en-US" sz="900"/>
              <a:t>Represents the access order of items within a session.</a:t>
            </a:r>
            <a:endParaRPr lang="en-US" sz="900"/>
          </a:p>
          <a:p>
            <a:pPr>
              <a:lnSpc>
                <a:spcPct val="110000"/>
              </a:lnSpc>
              <a:buFont typeface="+mj-lt"/>
              <a:buAutoNum type="arabicPeriod"/>
            </a:pPr>
            <a:r>
              <a:rPr lang="en-US" sz="900" b="1"/>
              <a:t>Temporal Features:</a:t>
            </a:r>
            <a:endParaRPr lang="en-US" sz="900"/>
          </a:p>
          <a:p>
            <a:pPr marL="742950" lvl="1" indent="-285750">
              <a:lnSpc>
                <a:spcPct val="110000"/>
              </a:lnSpc>
              <a:buFont typeface="+mj-lt"/>
              <a:buAutoNum type="arabicPeriod"/>
            </a:pPr>
            <a:r>
              <a:rPr lang="en-US" sz="900" b="1"/>
              <a:t>Day Index (</a:t>
            </a:r>
            <a:r>
              <a:rPr lang="en-US" sz="900" b="1" err="1"/>
              <a:t>day_index</a:t>
            </a:r>
            <a:r>
              <a:rPr lang="en-US" sz="900" b="1"/>
              <a:t>):</a:t>
            </a:r>
            <a:r>
              <a:rPr lang="en-US" sz="900"/>
              <a:t> Day-based session index.</a:t>
            </a:r>
            <a:endParaRPr lang="en-US" sz="900"/>
          </a:p>
          <a:p>
            <a:pPr marL="742950" lvl="1" indent="-285750">
              <a:lnSpc>
                <a:spcPct val="110000"/>
              </a:lnSpc>
              <a:buFont typeface="+mj-lt"/>
              <a:buAutoNum type="arabicPeriod"/>
            </a:pPr>
            <a:r>
              <a:rPr lang="en-US" sz="900" b="1"/>
              <a:t>Cyclical Features (</a:t>
            </a:r>
            <a:r>
              <a:rPr lang="en-US" sz="900" b="1" err="1"/>
              <a:t>et_dayofweek_sin</a:t>
            </a:r>
            <a:r>
              <a:rPr lang="en-US" sz="900" b="1"/>
              <a:t>-list):</a:t>
            </a:r>
            <a:r>
              <a:rPr lang="en-US" sz="900"/>
              <a:t> Temporal cyclic features.</a:t>
            </a:r>
            <a:endParaRPr lang="en-US" sz="900"/>
          </a:p>
          <a:p>
            <a:pPr>
              <a:lnSpc>
                <a:spcPct val="110000"/>
              </a:lnSpc>
              <a:buFont typeface="+mj-lt"/>
              <a:buAutoNum type="arabicPeriod"/>
            </a:pPr>
            <a:r>
              <a:rPr lang="en-US" sz="900" b="1"/>
              <a:t>Continuous Features:</a:t>
            </a:r>
            <a:endParaRPr lang="en-US" sz="900"/>
          </a:p>
          <a:p>
            <a:pPr marL="742950" lvl="1" indent="-285750">
              <a:lnSpc>
                <a:spcPct val="110000"/>
              </a:lnSpc>
              <a:buFont typeface="+mj-lt"/>
              <a:buAutoNum type="arabicPeriod"/>
            </a:pPr>
            <a:r>
              <a:rPr lang="en-US" sz="900" b="1"/>
              <a:t>Item Recency List (</a:t>
            </a:r>
            <a:r>
              <a:rPr lang="en-US" sz="900" b="1" err="1"/>
              <a:t>product_recency_days_log_norm</a:t>
            </a:r>
            <a:r>
              <a:rPr lang="en-US" sz="900" b="1"/>
              <a:t>-list):</a:t>
            </a:r>
            <a:r>
              <a:rPr lang="en-US" sz="900"/>
              <a:t> Normalized item recency values.</a:t>
            </a:r>
            <a:endParaRPr lang="en-US" sz="900"/>
          </a:p>
          <a:p>
            <a:pPr>
              <a:lnSpc>
                <a:spcPct val="110000"/>
              </a:lnSpc>
            </a:pPr>
            <a:endParaRPr lang="en-US"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5: Organize Feature Structure</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9"/>
            <a:ext cx="5831944" cy="3568700"/>
          </a:xfrm>
        </p:spPr>
        <p:txBody>
          <a:bodyPr>
            <a:normAutofit/>
          </a:bodyPr>
          <a:lstStyle/>
          <a:p>
            <a:pPr marL="0" indent="0">
              <a:lnSpc>
                <a:spcPct val="110000"/>
              </a:lnSpc>
              <a:buNone/>
            </a:pPr>
            <a:r>
              <a:rPr lang="en-US" sz="1700" b="1" dirty="0"/>
              <a:t>5.1 Data Preprocessing and Feature Construction</a:t>
            </a:r>
            <a:endParaRPr lang="en-US" sz="1700" b="1" dirty="0"/>
          </a:p>
          <a:p>
            <a:pPr>
              <a:lnSpc>
                <a:spcPct val="110000"/>
              </a:lnSpc>
              <a:buFont typeface="Arial" panose="020B0604020202020204" pitchFamily="34" charset="0"/>
              <a:buChar char="•"/>
            </a:pPr>
            <a:r>
              <a:rPr lang="en-US" sz="1700" dirty="0"/>
              <a:t>Define a complete data preprocessing workflow for generating feature sets required by the recommendation system.</a:t>
            </a:r>
            <a:endParaRPr lang="en-US" sz="1700" dirty="0"/>
          </a:p>
          <a:p>
            <a:pPr>
              <a:lnSpc>
                <a:spcPct val="110000"/>
              </a:lnSpc>
              <a:buFont typeface="Arial" panose="020B0604020202020204" pitchFamily="34" charset="0"/>
              <a:buChar char="•"/>
            </a:pPr>
            <a:r>
              <a:rPr lang="en-US" sz="1700" dirty="0"/>
              <a:t>Use </a:t>
            </a:r>
            <a:r>
              <a:rPr lang="en-US" sz="1700" dirty="0" err="1"/>
              <a:t>NVTabular</a:t>
            </a:r>
            <a:r>
              <a:rPr lang="en-US" sz="1700" dirty="0"/>
              <a:t> and </a:t>
            </a:r>
            <a:r>
              <a:rPr lang="en-US" sz="1700" dirty="0" err="1"/>
              <a:t>cudf</a:t>
            </a:r>
            <a:r>
              <a:rPr lang="en-US" sz="1700" dirty="0"/>
              <a:t> for preprocessing, feature engineering, metadata augmentation, and saving.</a:t>
            </a:r>
            <a:endParaRPr lang="en-US" sz="1700" dirty="0"/>
          </a:p>
          <a:p>
            <a:pPr>
              <a:lnSpc>
                <a:spcPct val="110000"/>
              </a:lnSpc>
              <a:buFont typeface="Arial" panose="020B0604020202020204" pitchFamily="34" charset="0"/>
              <a:buChar char="•"/>
            </a:pPr>
            <a:r>
              <a:rPr lang="en-US" sz="1700" dirty="0"/>
              <a:t>Output processed data files and feature schema information.</a:t>
            </a:r>
            <a:endParaRPr 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Picture 6" descr="A computer screen shot of a code&#10;&#10;Description automatically generated"/>
          <p:cNvPicPr>
            <a:picLocks noChangeAspect="1"/>
          </p:cNvPicPr>
          <p:nvPr/>
        </p:nvPicPr>
        <p:blipFill>
          <a:blip r:embed="rId1"/>
          <a:stretch>
            <a:fillRect/>
          </a:stretch>
        </p:blipFill>
        <p:spPr>
          <a:xfrm>
            <a:off x="239341" y="-7496"/>
            <a:ext cx="6283913" cy="4122295"/>
          </a:xfrm>
          <a:prstGeom prst="rect">
            <a:avLst/>
          </a:prstGeom>
        </p:spPr>
      </p:pic>
      <p:pic>
        <p:nvPicPr>
          <p:cNvPr id="5" name="Content Placeholder 4"/>
          <p:cNvPicPr>
            <a:picLocks noGrp="1" noChangeAspect="1"/>
          </p:cNvPicPr>
          <p:nvPr>
            <p:ph idx="1"/>
          </p:nvPr>
        </p:nvPicPr>
        <p:blipFill>
          <a:blip r:embed="rId2"/>
          <a:stretch>
            <a:fillRect/>
          </a:stretch>
        </p:blipFill>
        <p:spPr>
          <a:xfrm>
            <a:off x="5156616" y="3294110"/>
            <a:ext cx="6511588" cy="3361639"/>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0" y="-1"/>
            <a:ext cx="12192003" cy="6858001"/>
            <a:chOff x="0" y="-1"/>
            <a:chExt cx="12192003" cy="6858001"/>
          </a:xfrm>
        </p:grpSpPr>
        <p:sp useBgFill="1">
          <p:nvSpPr>
            <p:cNvPr id="10" name="Rectangle 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2" name="Title 1"/>
          <p:cNvSpPr>
            <a:spLocks noGrp="1"/>
          </p:cNvSpPr>
          <p:nvPr>
            <p:ph type="title"/>
          </p:nvPr>
        </p:nvSpPr>
        <p:spPr>
          <a:xfrm>
            <a:off x="4996697" y="618518"/>
            <a:ext cx="6050713" cy="1478570"/>
          </a:xfrm>
        </p:spPr>
        <p:txBody>
          <a:bodyPr>
            <a:normAutofit/>
          </a:bodyPr>
          <a:lstStyle/>
          <a:p>
            <a:r>
              <a:rPr lang="en-US"/>
              <a:t>A</a:t>
            </a:r>
            <a:r>
              <a:rPr lang="en-US" altLang="zh-CN"/>
              <a:t>dvance</a:t>
            </a:r>
            <a:r>
              <a:rPr lang="zh-CN" altLang="en-US"/>
              <a:t> </a:t>
            </a:r>
            <a:r>
              <a:rPr lang="en-US" altLang="zh-CN"/>
              <a:t>of</a:t>
            </a:r>
            <a:r>
              <a:rPr lang="zh-CN" altLang="en-US"/>
              <a:t> </a:t>
            </a:r>
            <a:r>
              <a:rPr lang="en-US" altLang="zh-CN"/>
              <a:t>parquet</a:t>
            </a:r>
            <a:endParaRPr lang="en-US" dirty="0"/>
          </a:p>
        </p:txBody>
      </p:sp>
      <p:pic>
        <p:nvPicPr>
          <p:cNvPr id="5" name="Picture 4" descr="Cardboard boxes on conveyor belt"/>
          <p:cNvPicPr>
            <a:picLocks noChangeAspect="1"/>
          </p:cNvPicPr>
          <p:nvPr/>
        </p:nvPicPr>
        <p:blipFill>
          <a:blip r:embed="rId3"/>
          <a:srcRect l="32514" r="22366" b="-1"/>
          <a:stretch>
            <a:fillRect/>
          </a:stretch>
        </p:blipFill>
        <p:spPr>
          <a:xfrm>
            <a:off x="-5597" y="10"/>
            <a:ext cx="4635583" cy="6857990"/>
          </a:xfrm>
          <a:prstGeom prst="rect">
            <a:avLst/>
          </a:prstGeom>
        </p:spPr>
      </p:pic>
      <p:grpSp>
        <p:nvGrpSpPr>
          <p:cNvPr id="13" name="Group 12"/>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4" name="Rectangle 13"/>
            <p:cNvSpPr>
              <a:spLocks noChangeArrowheads="1"/>
            </p:cNvSpPr>
            <p:nvPr/>
          </p:nvSpPr>
          <p:spPr bwMode="auto">
            <a:xfrm>
              <a:off x="1209675" y="4763"/>
              <a:ext cx="23813" cy="2181225"/>
            </a:xfrm>
            <a:prstGeom prst="rect">
              <a:avLst/>
            </a:prstGeom>
            <a:grpFill/>
            <a:ln>
              <a:noFill/>
            </a:ln>
          </p:spPr>
          <p:txBody>
            <a:bodyPr/>
            <a:lstStyle/>
            <a:p>
              <a:endParaRPr lang="en-US"/>
            </a:p>
          </p:txBody>
        </p:sp>
        <p:sp>
          <p:nvSpPr>
            <p:cNvPr id="15"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6"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7" name="Rectangle 16"/>
            <p:cNvSpPr>
              <a:spLocks noChangeArrowheads="1"/>
            </p:cNvSpPr>
            <p:nvPr/>
          </p:nvSpPr>
          <p:spPr bwMode="auto">
            <a:xfrm>
              <a:off x="414338" y="9525"/>
              <a:ext cx="28575" cy="4481513"/>
            </a:xfrm>
            <a:prstGeom prst="rect">
              <a:avLst/>
            </a:prstGeom>
            <a:grpFill/>
            <a:ln>
              <a:noFill/>
            </a:ln>
          </p:spPr>
          <p:txBody>
            <a:bodyPr/>
            <a:lstStyle/>
            <a:p>
              <a:endParaRPr lang="en-US"/>
            </a:p>
          </p:txBody>
        </p:sp>
        <p:sp>
          <p:nvSpPr>
            <p:cNvPr id="18"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US"/>
            </a:p>
          </p:txBody>
        </p:sp>
        <p:sp>
          <p:nvSpPr>
            <p:cNvPr id="20"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US"/>
            </a:p>
          </p:txBody>
        </p:sp>
        <p:sp>
          <p:nvSpPr>
            <p:cNvPr id="21"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2"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US"/>
            </a:p>
          </p:txBody>
        </p:sp>
        <p:sp>
          <p:nvSpPr>
            <p:cNvPr id="23"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24"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6"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US"/>
            </a:p>
          </p:txBody>
        </p:sp>
        <p:sp>
          <p:nvSpPr>
            <p:cNvPr id="27"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8"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US"/>
            </a:p>
          </p:txBody>
        </p:sp>
        <p:sp>
          <p:nvSpPr>
            <p:cNvPr id="29"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0"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1"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US"/>
            </a:p>
          </p:txBody>
        </p:sp>
        <p:sp>
          <p:nvSpPr>
            <p:cNvPr id="32"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US"/>
            </a:p>
          </p:txBody>
        </p:sp>
        <p:sp>
          <p:nvSpPr>
            <p:cNvPr id="33"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4"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US"/>
            </a:p>
          </p:txBody>
        </p:sp>
        <p:sp>
          <p:nvSpPr>
            <p:cNvPr id="35"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6"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US"/>
            </a:p>
          </p:txBody>
        </p:sp>
        <p:sp>
          <p:nvSpPr>
            <p:cNvPr id="37"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8"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US"/>
            </a:p>
          </p:txBody>
        </p:sp>
        <p:sp>
          <p:nvSpPr>
            <p:cNvPr id="39"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0"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US"/>
            </a:p>
          </p:txBody>
        </p:sp>
        <p:sp>
          <p:nvSpPr>
            <p:cNvPr id="8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85" name="Rectangle 84"/>
            <p:cNvSpPr>
              <a:spLocks noChangeArrowheads="1"/>
            </p:cNvSpPr>
            <p:nvPr/>
          </p:nvSpPr>
          <p:spPr bwMode="auto">
            <a:xfrm>
              <a:off x="642938" y="6610350"/>
              <a:ext cx="23813" cy="242888"/>
            </a:xfrm>
            <a:prstGeom prst="rect">
              <a:avLst/>
            </a:prstGeom>
            <a:grpFill/>
            <a:ln>
              <a:noFill/>
            </a:ln>
          </p:spPr>
          <p:txBody>
            <a:bodyPr/>
            <a:lstStyle/>
            <a:p>
              <a:endParaRPr lang="en-US"/>
            </a:p>
          </p:txBody>
        </p:sp>
        <p:sp>
          <p:nvSpPr>
            <p:cNvPr id="8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8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US"/>
            </a:p>
          </p:txBody>
        </p:sp>
        <p:sp>
          <p:nvSpPr>
            <p:cNvPr id="8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US"/>
            </a:p>
          </p:txBody>
        </p:sp>
        <p:sp>
          <p:nvSpPr>
            <p:cNvPr id="8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US"/>
            </a:p>
          </p:txBody>
        </p:sp>
        <p:sp>
          <p:nvSpPr>
            <p:cNvPr id="9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US"/>
            </a:p>
          </p:txBody>
        </p:sp>
        <p:sp>
          <p:nvSpPr>
            <p:cNvPr id="9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9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9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US"/>
            </a:p>
          </p:txBody>
        </p:sp>
        <p:sp>
          <p:nvSpPr>
            <p:cNvPr id="9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US"/>
            </a:p>
          </p:txBody>
        </p:sp>
        <p:sp>
          <p:nvSpPr>
            <p:cNvPr id="9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US"/>
            </a:p>
          </p:txBody>
        </p:sp>
        <p:sp>
          <p:nvSpPr>
            <p:cNvPr id="9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97" name="Rectangle 96"/>
            <p:cNvSpPr>
              <a:spLocks noChangeArrowheads="1"/>
            </p:cNvSpPr>
            <p:nvPr/>
          </p:nvSpPr>
          <p:spPr bwMode="auto">
            <a:xfrm>
              <a:off x="1228725" y="4662488"/>
              <a:ext cx="23813" cy="2181225"/>
            </a:xfrm>
            <a:prstGeom prst="rect">
              <a:avLst/>
            </a:prstGeom>
            <a:grpFill/>
            <a:ln>
              <a:noFill/>
            </a:ln>
          </p:spPr>
          <p:txBody>
            <a:bodyPr/>
            <a:lstStyle/>
            <a:p>
              <a:endParaRPr lang="en-US"/>
            </a:p>
          </p:txBody>
        </p:sp>
        <p:sp>
          <p:nvSpPr>
            <p:cNvPr id="9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US"/>
            </a:p>
          </p:txBody>
        </p:sp>
        <p:sp>
          <p:nvSpPr>
            <p:cNvPr id="9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0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US"/>
            </a:p>
          </p:txBody>
        </p:sp>
        <p:sp>
          <p:nvSpPr>
            <p:cNvPr id="10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10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0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US"/>
            </a:p>
          </p:txBody>
        </p:sp>
        <p:sp>
          <p:nvSpPr>
            <p:cNvPr id="10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10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0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0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US"/>
            </a:p>
          </p:txBody>
        </p:sp>
        <p:sp>
          <p:nvSpPr>
            <p:cNvPr id="10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sp>
          <p:nvSpPr>
            <p:cNvPr id="10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US"/>
            </a:p>
          </p:txBody>
        </p:sp>
        <p:sp>
          <p:nvSpPr>
            <p:cNvPr id="11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US"/>
            </a:p>
          </p:txBody>
        </p:sp>
      </p:grpSp>
      <p:sp>
        <p:nvSpPr>
          <p:cNvPr id="111" name="Content Placeholder 2"/>
          <p:cNvSpPr>
            <a:spLocks noGrp="1"/>
          </p:cNvSpPr>
          <p:nvPr>
            <p:ph idx="1"/>
          </p:nvPr>
        </p:nvSpPr>
        <p:spPr>
          <a:xfrm>
            <a:off x="4912995" y="2167255"/>
            <a:ext cx="6936105" cy="4201795"/>
          </a:xfrm>
        </p:spPr>
        <p:txBody>
          <a:bodyPr>
            <a:normAutofit fontScale="67500" lnSpcReduction="20000"/>
          </a:bodyPr>
          <a:lstStyle/>
          <a:p>
            <a:pPr>
              <a:lnSpc>
                <a:spcPct val="110000"/>
              </a:lnSpc>
            </a:pPr>
            <a:r>
              <a:rPr lang="en-US" sz="500" b="1"/>
              <a:t>High Storage Efficiency</a:t>
            </a:r>
            <a:endParaRPr lang="en-US" sz="500"/>
          </a:p>
          <a:p>
            <a:pPr>
              <a:lnSpc>
                <a:spcPct val="110000"/>
              </a:lnSpc>
              <a:buFont typeface="Arial" panose="020B0604020202020204" pitchFamily="34" charset="0"/>
              <a:buChar char="•"/>
            </a:pPr>
            <a:r>
              <a:rPr lang="en-US" sz="500" b="1"/>
              <a:t>Compression Support</a:t>
            </a:r>
            <a:r>
              <a:rPr lang="en-US" sz="500"/>
              <a:t>:</a:t>
            </a:r>
            <a:br>
              <a:rPr lang="en-US" sz="500"/>
            </a:br>
            <a:r>
              <a:rPr lang="en-US" sz="500"/>
              <a:t>Parquet natively supports multiple compression algorithms (such as Snappy, </a:t>
            </a:r>
            <a:r>
              <a:rPr lang="en-US" sz="500" err="1"/>
              <a:t>Gzip</a:t>
            </a:r>
            <a:r>
              <a:rPr lang="en-US" sz="500"/>
              <a:t>, </a:t>
            </a:r>
            <a:r>
              <a:rPr lang="en-US" sz="500" err="1"/>
              <a:t>Zstd</a:t>
            </a:r>
            <a:r>
              <a:rPr lang="en-US" sz="500"/>
              <a:t>, etc.), significantly reducing storage space. Data can typically be compressed to 1/5 to 1/10 of the size of a CSV file.</a:t>
            </a:r>
            <a:br>
              <a:rPr lang="en-US" sz="500"/>
            </a:br>
            <a:r>
              <a:rPr lang="en-US" sz="500" b="1"/>
              <a:t>Example</a:t>
            </a:r>
            <a:r>
              <a:rPr lang="en-US" sz="500"/>
              <a:t>: A 10GB CSV file might only require 1GB of storage space when saved as a Parquet file.</a:t>
            </a:r>
            <a:endParaRPr lang="en-US" sz="500"/>
          </a:p>
          <a:p>
            <a:pPr>
              <a:lnSpc>
                <a:spcPct val="110000"/>
              </a:lnSpc>
            </a:pPr>
            <a:r>
              <a:rPr lang="en-US" sz="500" b="1"/>
              <a:t>Efficient Data Reading</a:t>
            </a:r>
            <a:endParaRPr lang="en-US" sz="500"/>
          </a:p>
          <a:p>
            <a:pPr>
              <a:lnSpc>
                <a:spcPct val="110000"/>
              </a:lnSpc>
              <a:buFont typeface="Arial" panose="020B0604020202020204" pitchFamily="34" charset="0"/>
              <a:buChar char="•"/>
            </a:pPr>
            <a:r>
              <a:rPr lang="en-US" sz="500" b="1"/>
              <a:t>Advantages of Columnar Storage</a:t>
            </a:r>
            <a:r>
              <a:rPr lang="en-US" sz="500"/>
              <a:t>:</a:t>
            </a:r>
            <a:br>
              <a:rPr lang="en-US" sz="500"/>
            </a:br>
            <a:r>
              <a:rPr lang="en-US" sz="500"/>
              <a:t>Parquet files store data by columns rather than rows, meaning you can directly read the columns of interest without having to load the entire dataset.</a:t>
            </a:r>
            <a:br>
              <a:rPr lang="en-US" sz="500"/>
            </a:br>
            <a:r>
              <a:rPr lang="en-US" sz="500"/>
              <a:t>This provides significant performance advantages when filtering and analyzing specific columns in large-scale datasets.</a:t>
            </a:r>
            <a:br>
              <a:rPr lang="en-US" sz="500"/>
            </a:br>
            <a:r>
              <a:rPr lang="en-US" sz="500" b="1"/>
              <a:t>Example</a:t>
            </a:r>
            <a:r>
              <a:rPr lang="en-US" sz="500"/>
              <a:t>: When reading a specific column in a CSV file, you must parse each row of the entire file, while Parquet only needs to access the relevant column blocks.</a:t>
            </a:r>
            <a:endParaRPr lang="en-US" sz="500"/>
          </a:p>
          <a:p>
            <a:pPr>
              <a:lnSpc>
                <a:spcPct val="110000"/>
              </a:lnSpc>
            </a:pPr>
            <a:r>
              <a:rPr lang="en-US" sz="500" b="1"/>
              <a:t>Faster Query Performance</a:t>
            </a:r>
            <a:endParaRPr lang="en-US" sz="500"/>
          </a:p>
          <a:p>
            <a:pPr>
              <a:lnSpc>
                <a:spcPct val="110000"/>
              </a:lnSpc>
              <a:buFont typeface="Arial" panose="020B0604020202020204" pitchFamily="34" charset="0"/>
              <a:buChar char="•"/>
            </a:pPr>
            <a:r>
              <a:rPr lang="en-US" sz="500" b="1"/>
              <a:t>Optimized Query Performance</a:t>
            </a:r>
            <a:r>
              <a:rPr lang="en-US" sz="500"/>
              <a:t>:</a:t>
            </a:r>
            <a:br>
              <a:rPr lang="en-US" sz="500"/>
            </a:br>
            <a:r>
              <a:rPr lang="en-US" sz="500"/>
              <a:t>Parquet supports </a:t>
            </a:r>
            <a:r>
              <a:rPr lang="en-US" sz="500" b="1"/>
              <a:t>Predicate Pushdown</a:t>
            </a:r>
            <a:r>
              <a:rPr lang="en-US" sz="500"/>
              <a:t>, which allows data filtering at the storage layer, reducing unnecessary data loading.</a:t>
            </a:r>
            <a:br>
              <a:rPr lang="en-US" sz="500"/>
            </a:br>
            <a:r>
              <a:rPr lang="en-US" sz="500"/>
              <a:t>It is ideal for distributed query processing in big data frameworks such as Apache Spark or Hive.</a:t>
            </a:r>
            <a:br>
              <a:rPr lang="en-US" sz="500"/>
            </a:br>
            <a:r>
              <a:rPr lang="en-US" sz="500" b="1"/>
              <a:t>Example</a:t>
            </a:r>
            <a:r>
              <a:rPr lang="en-US" sz="500"/>
              <a:t>: When querying data within a certain timestamp range, Parquet can directly skip unrelated data blocks, while a CSV file would need to scan everything.</a:t>
            </a:r>
            <a:endParaRPr lang="en-US" sz="500"/>
          </a:p>
          <a:p>
            <a:pPr>
              <a:lnSpc>
                <a:spcPct val="110000"/>
              </a:lnSpc>
            </a:pPr>
            <a:r>
              <a:rPr lang="en-US" sz="500" b="1"/>
              <a:t>Rich Data Type Support</a:t>
            </a:r>
            <a:endParaRPr lang="en-US" sz="500"/>
          </a:p>
          <a:p>
            <a:pPr>
              <a:lnSpc>
                <a:spcPct val="110000"/>
              </a:lnSpc>
              <a:buFont typeface="Arial" panose="020B0604020202020204" pitchFamily="34" charset="0"/>
              <a:buChar char="•"/>
            </a:pPr>
            <a:r>
              <a:rPr lang="en-US" sz="500" b="1"/>
              <a:t>Built-in Data Types</a:t>
            </a:r>
            <a:r>
              <a:rPr lang="en-US" sz="500"/>
              <a:t>:</a:t>
            </a:r>
            <a:br>
              <a:rPr lang="en-US" sz="500"/>
            </a:br>
            <a:r>
              <a:rPr lang="en-US" sz="500"/>
              <a:t>Parquet supports more extensive data types (such as DATE, DECIMAL, BOOLEAN, ARRAY), unlike CSV files which only support strings and numbers.</a:t>
            </a:r>
            <a:br>
              <a:rPr lang="en-US" sz="500"/>
            </a:br>
            <a:r>
              <a:rPr lang="en-US" sz="500"/>
              <a:t>It is more suitable for scenarios such as machine learning and recommendation systems, which require strict data types.</a:t>
            </a:r>
            <a:br>
              <a:rPr lang="en-US" sz="500"/>
            </a:br>
            <a:r>
              <a:rPr lang="en-US" sz="500"/>
              <a:t>Parquet supports nested fields, allowing it to store complex data structures like nested arrays or structs directly.</a:t>
            </a:r>
            <a:endParaRPr lang="en-US" sz="500"/>
          </a:p>
          <a:p>
            <a:pPr>
              <a:lnSpc>
                <a:spcPct val="110000"/>
              </a:lnSpc>
            </a:pPr>
            <a:r>
              <a:rPr lang="en-US" sz="500" b="1"/>
              <a:t>Distributed Computing Friendly</a:t>
            </a:r>
            <a:endParaRPr lang="en-US" sz="500"/>
          </a:p>
          <a:p>
            <a:pPr>
              <a:lnSpc>
                <a:spcPct val="110000"/>
              </a:lnSpc>
              <a:buFont typeface="Arial" panose="020B0604020202020204" pitchFamily="34" charset="0"/>
              <a:buChar char="•"/>
            </a:pPr>
            <a:r>
              <a:rPr lang="en-US" sz="500" b="1"/>
              <a:t>Support for Parallel Processing</a:t>
            </a:r>
            <a:r>
              <a:rPr lang="en-US" sz="500"/>
              <a:t>:</a:t>
            </a:r>
            <a:br>
              <a:rPr lang="en-US" sz="500"/>
            </a:br>
            <a:r>
              <a:rPr lang="en-US" sz="500"/>
              <a:t>Parquet files can be partitioned and directly support distributed computing frameworks (such as Apache Spark, </a:t>
            </a:r>
            <a:r>
              <a:rPr lang="en-US" sz="500" err="1"/>
              <a:t>Dask</a:t>
            </a:r>
            <a:r>
              <a:rPr lang="en-US" sz="500"/>
              <a:t>, and </a:t>
            </a:r>
            <a:r>
              <a:rPr lang="en-US" sz="500" err="1"/>
              <a:t>NVTabular</a:t>
            </a:r>
            <a:r>
              <a:rPr lang="en-US" sz="500"/>
              <a:t>).</a:t>
            </a:r>
            <a:br>
              <a:rPr lang="en-US" sz="500"/>
            </a:br>
            <a:r>
              <a:rPr lang="en-US" sz="500"/>
              <a:t>Multiple nodes can load different partitions simultaneously, making full use of computing resources.</a:t>
            </a:r>
            <a:endParaRPr lang="en-US" sz="500"/>
          </a:p>
          <a:p>
            <a:pPr>
              <a:lnSpc>
                <a:spcPct val="110000"/>
              </a:lnSpc>
            </a:pPr>
            <a:r>
              <a:rPr lang="en-US" sz="500" b="1"/>
              <a:t>Better Data Consistency</a:t>
            </a:r>
            <a:endParaRPr lang="en-US" sz="500"/>
          </a:p>
          <a:p>
            <a:pPr>
              <a:lnSpc>
                <a:spcPct val="110000"/>
              </a:lnSpc>
              <a:buFont typeface="Arial" panose="020B0604020202020204" pitchFamily="34" charset="0"/>
              <a:buChar char="•"/>
            </a:pPr>
            <a:r>
              <a:rPr lang="en-US" sz="500" b="1"/>
              <a:t>Strong Data Format Constraints</a:t>
            </a:r>
            <a:r>
              <a:rPr lang="en-US" sz="500"/>
              <a:t>:</a:t>
            </a:r>
            <a:br>
              <a:rPr lang="en-US" sz="500"/>
            </a:br>
            <a:r>
              <a:rPr lang="en-US" sz="500"/>
              <a:t>Parquet files have clearly defined schemas, and data is checked against this schema when loaded.</a:t>
            </a:r>
            <a:br>
              <a:rPr lang="en-US" sz="500"/>
            </a:br>
            <a:r>
              <a:rPr lang="en-US" sz="500"/>
              <a:t>CSV files typically lack strict format constraints, which can lead to errors due to inconsistent data formats.</a:t>
            </a:r>
            <a:endParaRPr lang="en-US" sz="500"/>
          </a:p>
          <a:p>
            <a:pPr>
              <a:lnSpc>
                <a:spcPct val="110000"/>
              </a:lnSpc>
            </a:pPr>
            <a:r>
              <a:rPr lang="en-US" sz="500" b="1"/>
              <a:t>High Integration</a:t>
            </a:r>
            <a:endParaRPr lang="en-US" sz="500"/>
          </a:p>
          <a:p>
            <a:pPr>
              <a:lnSpc>
                <a:spcPct val="110000"/>
              </a:lnSpc>
              <a:buFont typeface="Arial" panose="020B0604020202020204" pitchFamily="34" charset="0"/>
              <a:buChar char="•"/>
            </a:pPr>
            <a:r>
              <a:rPr lang="en-US" sz="500" b="1"/>
              <a:t>Widely Supported</a:t>
            </a:r>
            <a:r>
              <a:rPr lang="en-US" sz="500"/>
              <a:t>:</a:t>
            </a:r>
            <a:br>
              <a:rPr lang="en-US" sz="500"/>
            </a:br>
            <a:r>
              <a:rPr lang="en-US" sz="500"/>
              <a:t>Parquet files can be read by most mainstream data tools, including:</a:t>
            </a:r>
            <a:endParaRPr lang="en-US" sz="500"/>
          </a:p>
          <a:p>
            <a:pPr marL="742950" lvl="1" indent="-285750">
              <a:lnSpc>
                <a:spcPct val="110000"/>
              </a:lnSpc>
              <a:buFont typeface="Arial" panose="020B0604020202020204" pitchFamily="34" charset="0"/>
              <a:buChar char="•"/>
            </a:pPr>
            <a:r>
              <a:rPr lang="en-US" sz="500"/>
              <a:t>Python (pandas, </a:t>
            </a:r>
            <a:r>
              <a:rPr lang="en-US" sz="500" err="1"/>
              <a:t>cudf</a:t>
            </a:r>
            <a:r>
              <a:rPr lang="en-US" sz="500"/>
              <a:t>, </a:t>
            </a:r>
            <a:r>
              <a:rPr lang="en-US" sz="500" err="1"/>
              <a:t>pyarrow</a:t>
            </a:r>
            <a:r>
              <a:rPr lang="en-US" sz="500"/>
              <a:t>, etc.).</a:t>
            </a:r>
            <a:endParaRPr lang="en-US" sz="500"/>
          </a:p>
          <a:p>
            <a:pPr marL="742950" lvl="1" indent="-285750">
              <a:lnSpc>
                <a:spcPct val="110000"/>
              </a:lnSpc>
              <a:buFont typeface="Arial" panose="020B0604020202020204" pitchFamily="34" charset="0"/>
              <a:buChar char="•"/>
            </a:pPr>
            <a:r>
              <a:rPr lang="en-US" sz="500"/>
              <a:t>Distributed systems (Apache Spark, </a:t>
            </a:r>
            <a:r>
              <a:rPr lang="en-US" sz="500" err="1"/>
              <a:t>Dask</a:t>
            </a:r>
            <a:r>
              <a:rPr lang="en-US" sz="500"/>
              <a:t>, Presto, etc.).</a:t>
            </a:r>
            <a:endParaRPr lang="en-US" sz="500"/>
          </a:p>
          <a:p>
            <a:pPr marL="742950" lvl="1" indent="-285750">
              <a:lnSpc>
                <a:spcPct val="110000"/>
              </a:lnSpc>
              <a:buFont typeface="Arial" panose="020B0604020202020204" pitchFamily="34" charset="0"/>
              <a:buChar char="•"/>
            </a:pPr>
            <a:r>
              <a:rPr lang="en-US" sz="500"/>
              <a:t>Data warehouses (Snowflake, </a:t>
            </a:r>
            <a:r>
              <a:rPr lang="en-US" sz="500" err="1"/>
              <a:t>BigQuery</a:t>
            </a:r>
            <a:r>
              <a:rPr lang="en-US" sz="500"/>
              <a:t>, Hive, etc.).</a:t>
            </a:r>
            <a:endParaRPr lang="en-US" sz="500"/>
          </a:p>
          <a:p>
            <a:pPr>
              <a:lnSpc>
                <a:spcPct val="110000"/>
              </a:lnSpc>
            </a:pPr>
            <a:r>
              <a:rPr lang="en-US" sz="500" b="1"/>
              <a:t>More Suitable for Machine Learning and Large-scale Recommendation Systems</a:t>
            </a:r>
            <a:endParaRPr lang="en-US" sz="500"/>
          </a:p>
          <a:p>
            <a:pPr>
              <a:lnSpc>
                <a:spcPct val="110000"/>
              </a:lnSpc>
              <a:buFont typeface="Arial" panose="020B0604020202020204" pitchFamily="34" charset="0"/>
              <a:buChar char="•"/>
            </a:pPr>
            <a:r>
              <a:rPr lang="en-US" sz="500" b="1"/>
              <a:t>Fast Loading</a:t>
            </a:r>
            <a:r>
              <a:rPr lang="en-US" sz="500"/>
              <a:t>:</a:t>
            </a:r>
            <a:br>
              <a:rPr lang="en-US" sz="500"/>
            </a:br>
            <a:r>
              <a:rPr lang="en-US" sz="500"/>
              <a:t>The columnar storage and compression of Parquet files can significantly accelerate data loading, especially in large-scale data processing.</a:t>
            </a:r>
            <a:endParaRPr lang="en-US" sz="500"/>
          </a:p>
          <a:p>
            <a:pPr>
              <a:lnSpc>
                <a:spcPct val="110000"/>
              </a:lnSpc>
              <a:buFont typeface="Arial" panose="020B0604020202020204" pitchFamily="34" charset="0"/>
              <a:buChar char="•"/>
            </a:pPr>
            <a:r>
              <a:rPr lang="en-US" sz="500" b="1"/>
              <a:t>Efficient Storage of Features</a:t>
            </a:r>
            <a:r>
              <a:rPr lang="en-US" sz="500"/>
              <a:t>:</a:t>
            </a:r>
            <a:br>
              <a:rPr lang="en-US" sz="500"/>
            </a:br>
            <a:r>
              <a:rPr lang="en-US" sz="500"/>
              <a:t>In recommendation systems, it is often necessary to process features that contain nested lists (e.g., user click sequences). The support for nesting in Parquet makes storing such features more efficient.</a:t>
            </a:r>
            <a:endParaRPr lang="en-US" sz="500"/>
          </a:p>
          <a:p>
            <a:pPr>
              <a:lnSpc>
                <a:spcPct val="110000"/>
              </a:lnSpc>
            </a:pPr>
            <a:endParaRPr lang="en-US" sz="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5: Organize Feature Structure</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704447"/>
            <a:ext cx="5831944" cy="1481541"/>
          </a:xfrm>
        </p:spPr>
        <p:txBody>
          <a:bodyPr>
            <a:normAutofit/>
          </a:bodyPr>
          <a:lstStyle/>
          <a:p>
            <a:pPr marL="0" indent="0">
              <a:lnSpc>
                <a:spcPct val="110000"/>
              </a:lnSpc>
              <a:buNone/>
            </a:pPr>
            <a:r>
              <a:rPr lang="en-US" sz="1700" b="1" dirty="0"/>
              <a:t>5.2 </a:t>
            </a:r>
            <a:r>
              <a:rPr lang="en-US" sz="1700" b="1" dirty="0" err="1"/>
              <a:t>NVTabular</a:t>
            </a:r>
            <a:r>
              <a:rPr lang="en-US" sz="1700" b="1" dirty="0"/>
              <a:t> Workflow Saved to Disk for Reuse</a:t>
            </a:r>
            <a:endParaRPr lang="en-US" sz="1700" b="1" dirty="0"/>
          </a:p>
          <a:p>
            <a:pPr marL="0" indent="0">
              <a:lnSpc>
                <a:spcPct val="110000"/>
              </a:lnSpc>
              <a:buNone/>
            </a:pPr>
            <a:r>
              <a:rPr lang="en-US" sz="1700" dirty="0"/>
              <a:t>Save the </a:t>
            </a:r>
            <a:r>
              <a:rPr lang="en-US" sz="1700" dirty="0" err="1"/>
              <a:t>NVTabular</a:t>
            </a:r>
            <a:r>
              <a:rPr lang="en-US" sz="1700" dirty="0"/>
              <a:t> workflow to disk for reuse without redefining or retraining global statistics such as categorical dictionaries, means, and standard deviations.</a:t>
            </a:r>
            <a:endParaRPr lang="en-US" sz="1700" dirty="0"/>
          </a:p>
          <a:p>
            <a:pPr>
              <a:lnSpc>
                <a:spcPct val="110000"/>
              </a:lnSpc>
            </a:pPr>
            <a:endParaRPr lang="en-US" sz="1700" dirty="0"/>
          </a:p>
        </p:txBody>
      </p:sp>
      <p:sp>
        <p:nvSpPr>
          <p:cNvPr id="4" name="TextBox 3"/>
          <p:cNvSpPr txBox="1"/>
          <p:nvPr/>
        </p:nvSpPr>
        <p:spPr>
          <a:xfrm>
            <a:off x="6970426" y="3897443"/>
            <a:ext cx="184731" cy="369332"/>
          </a:xfrm>
          <a:prstGeom prst="rect">
            <a:avLst/>
          </a:prstGeom>
          <a:noFill/>
        </p:spPr>
        <p:txBody>
          <a:bodyPr wrap="none" rtlCol="0">
            <a:spAutoFit/>
          </a:bodyPr>
          <a:lstStyle/>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Rot="1" noChangeAspect="1" noMove="1" noResize="1" noUngrp="1"/>
          </p:cNvGrpSpPr>
          <p:nvPr/>
        </p:nvGrpSpPr>
        <p:grpSpPr>
          <a:xfrm>
            <a:off x="0" y="0"/>
            <a:ext cx="11902285" cy="6858001"/>
            <a:chOff x="0" y="0"/>
            <a:chExt cx="11902285" cy="6858001"/>
          </a:xfrm>
        </p:grpSpPr>
        <p:grpSp>
          <p:nvGrpSpPr>
            <p:cNvPr id="14" name="Group 13"/>
            <p:cNvGrpSpPr/>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2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3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3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3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3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3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3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37"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3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3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4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4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42"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4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4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4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4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4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4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5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grpSp>
          <p:nvGrpSpPr>
            <p:cNvPr id="15" name="Group 14"/>
            <p:cNvGrpSpPr/>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US"/>
              </a:p>
            </p:txBody>
          </p:sp>
          <p:sp>
            <p:nvSpPr>
              <p:cNvPr id="17"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US"/>
              </a:p>
            </p:txBody>
          </p:sp>
          <p:sp>
            <p:nvSpPr>
              <p:cNvPr id="18"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US"/>
              </a:p>
            </p:txBody>
          </p:sp>
          <p:sp>
            <p:nvSpPr>
              <p:cNvPr id="20"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US"/>
              </a:p>
            </p:txBody>
          </p:sp>
          <p:sp>
            <p:nvSpPr>
              <p:cNvPr id="21"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US"/>
              </a:p>
            </p:txBody>
          </p:sp>
          <p:sp>
            <p:nvSpPr>
              <p:cNvPr id="22"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3"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US"/>
              </a:p>
            </p:txBody>
          </p:sp>
          <p:sp>
            <p:nvSpPr>
              <p:cNvPr id="24"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Rectangle 41"/>
              <p:cNvSpPr>
                <a:spLocks noChangeArrowheads="1"/>
              </p:cNvSpPr>
              <p:nvPr/>
            </p:nvSpPr>
            <p:spPr bwMode="auto">
              <a:xfrm>
                <a:off x="11939587" y="6596063"/>
                <a:ext cx="23813" cy="252413"/>
              </a:xfrm>
              <a:prstGeom prst="rect">
                <a:avLst/>
              </a:prstGeom>
              <a:grpFill/>
              <a:ln>
                <a:noFill/>
              </a:ln>
            </p:spPr>
            <p:txBody>
              <a:bodyPr/>
              <a:lstStyle/>
              <a:p>
                <a:endParaRPr lang="en-US"/>
              </a:p>
            </p:txBody>
          </p:sp>
        </p:grpSp>
      </p:grpSp>
      <p:pic>
        <p:nvPicPr>
          <p:cNvPr id="54" name="Picture 2"/>
          <p:cNvPicPr>
            <a:picLocks noGrp="1" noRot="1" noChangeAspect="1" noMove="1" noResize="1" noEditPoints="1" noAdjustHandles="1" noChangeArrowheads="1" noChangeShapeType="1" noCrop="1"/>
          </p:cNvPicPr>
          <p:nvPr/>
        </p:nvPicPr>
        <p:blipFill>
          <a:blip r:embed="rId1">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p:spPr>
      </p:pic>
      <p:sp>
        <p:nvSpPr>
          <p:cNvPr id="2" name="Title 1"/>
          <p:cNvSpPr>
            <a:spLocks noGrp="1"/>
          </p:cNvSpPr>
          <p:nvPr>
            <p:ph type="title"/>
          </p:nvPr>
        </p:nvSpPr>
        <p:spPr>
          <a:xfrm>
            <a:off x="6569957" y="618518"/>
            <a:ext cx="4747088" cy="1478570"/>
          </a:xfrm>
        </p:spPr>
        <p:txBody>
          <a:bodyPr vert="horz" lIns="91440" tIns="45720" rIns="91440" bIns="45720" rtlCol="0" anchor="ctr">
            <a:normAutofit/>
          </a:bodyPr>
          <a:lstStyle/>
          <a:p>
            <a:r>
              <a:rPr lang="en-US" sz="3600" b="1" dirty="0">
                <a:solidFill>
                  <a:srgbClr val="FFFFFF"/>
                </a:solidFill>
              </a:rPr>
              <a:t>Benefits of Saving the Workflow:</a:t>
            </a:r>
            <a:endParaRPr lang="en-US" dirty="0">
              <a:solidFill>
                <a:srgbClr val="FFFFFF"/>
              </a:solidFill>
            </a:endParaRPr>
          </a:p>
        </p:txBody>
      </p:sp>
      <p:sp useBgFill="1">
        <p:nvSpPr>
          <p:cNvPr id="56" name="Round Diagonal Corner Rectangle 9"/>
          <p:cNvSpPr>
            <a:spLocks noGrp="1" noRot="1" noChangeAspect="1" noMove="1" noResize="1" noEditPoints="1" noAdjustHandles="1" noChangeArrowheads="1" noChangeShapeType="1" noTextEdit="1"/>
          </p:cNvSpPr>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p:cNvPicPr>
            <a:picLocks noGrp="1" noChangeAspect="1"/>
          </p:cNvPicPr>
          <p:nvPr>
            <p:ph idx="1"/>
          </p:nvPr>
        </p:nvPicPr>
        <p:blipFill>
          <a:blip r:embed="rId2"/>
          <a:stretch>
            <a:fillRect/>
          </a:stretch>
        </p:blipFill>
        <p:spPr>
          <a:xfrm>
            <a:off x="1118988" y="2619804"/>
            <a:ext cx="4635583" cy="1622454"/>
          </a:xfrm>
          <a:prstGeom prst="rect">
            <a:avLst/>
          </a:prstGeom>
        </p:spPr>
      </p:pic>
      <p:sp>
        <p:nvSpPr>
          <p:cNvPr id="6" name="Content Placeholder 2"/>
          <p:cNvSpPr txBox="1"/>
          <p:nvPr/>
        </p:nvSpPr>
        <p:spPr>
          <a:xfrm>
            <a:off x="6569957" y="2249487"/>
            <a:ext cx="474708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100" b="1" dirty="0">
                <a:solidFill>
                  <a:srgbClr val="FFFFFF"/>
                </a:solidFill>
              </a:rPr>
              <a:t>Reusability</a:t>
            </a:r>
            <a:r>
              <a:rPr lang="en-US" sz="1100" dirty="0">
                <a:solidFill>
                  <a:srgbClr val="FFFFFF"/>
                </a:solidFill>
              </a:rPr>
              <a:t>:</a:t>
            </a:r>
            <a:br>
              <a:rPr lang="en-US" sz="1100" dirty="0">
                <a:solidFill>
                  <a:srgbClr val="FFFFFF"/>
                </a:solidFill>
              </a:rPr>
            </a:br>
            <a:r>
              <a:rPr lang="en-US" sz="1100" dirty="0">
                <a:solidFill>
                  <a:srgbClr val="FFFFFF"/>
                </a:solidFill>
              </a:rPr>
              <a:t>The same workflow can be applied to different datasets (e.g., test set, prediction dataset).</a:t>
            </a:r>
            <a:br>
              <a:rPr lang="en-US" sz="1100" dirty="0">
                <a:solidFill>
                  <a:srgbClr val="FFFFFF"/>
                </a:solidFill>
              </a:rPr>
            </a:br>
            <a:r>
              <a:rPr lang="en-US" sz="1100" dirty="0">
                <a:solidFill>
                  <a:srgbClr val="FFFFFF"/>
                </a:solidFill>
              </a:rPr>
              <a:t>This avoids recomputing statistical information, thereby improving efficiency.</a:t>
            </a:r>
            <a:endParaRPr lang="en-US" sz="1100" dirty="0">
              <a:solidFill>
                <a:srgbClr val="FFFFFF"/>
              </a:solidFill>
            </a:endParaRPr>
          </a:p>
          <a:p>
            <a:pPr>
              <a:lnSpc>
                <a:spcPct val="110000"/>
              </a:lnSpc>
            </a:pPr>
            <a:r>
              <a:rPr lang="en-US" sz="1100" b="1" dirty="0">
                <a:solidFill>
                  <a:srgbClr val="FFFFFF"/>
                </a:solidFill>
              </a:rPr>
              <a:t>Consistency</a:t>
            </a:r>
            <a:r>
              <a:rPr lang="en-US" sz="1100" dirty="0">
                <a:solidFill>
                  <a:srgbClr val="FFFFFF"/>
                </a:solidFill>
              </a:rPr>
              <a:t>:</a:t>
            </a:r>
            <a:br>
              <a:rPr lang="en-US" sz="1100" dirty="0">
                <a:solidFill>
                  <a:srgbClr val="FFFFFF"/>
                </a:solidFill>
              </a:rPr>
            </a:br>
            <a:r>
              <a:rPr lang="en-US" sz="1100" dirty="0">
                <a:solidFill>
                  <a:srgbClr val="FFFFFF"/>
                </a:solidFill>
              </a:rPr>
              <a:t>Ensures that the same feature engineering logic and statistical parameters are consistently applied to the training set, validation set, and test set.</a:t>
            </a:r>
            <a:endParaRPr lang="en-US" sz="1100" dirty="0">
              <a:solidFill>
                <a:srgbClr val="FFFFFF"/>
              </a:solidFill>
            </a:endParaRPr>
          </a:p>
          <a:p>
            <a:pPr>
              <a:lnSpc>
                <a:spcPct val="110000"/>
              </a:lnSpc>
            </a:pPr>
            <a:r>
              <a:rPr lang="en-US" sz="1100" b="1" dirty="0">
                <a:solidFill>
                  <a:srgbClr val="FFFFFF"/>
                </a:solidFill>
              </a:rPr>
              <a:t>Ease of Deployment</a:t>
            </a:r>
            <a:r>
              <a:rPr lang="en-US" sz="1100" dirty="0">
                <a:solidFill>
                  <a:srgbClr val="FFFFFF"/>
                </a:solidFill>
              </a:rPr>
              <a:t>:</a:t>
            </a:r>
            <a:br>
              <a:rPr lang="en-US" sz="1100" dirty="0">
                <a:solidFill>
                  <a:srgbClr val="FFFFFF"/>
                </a:solidFill>
              </a:rPr>
            </a:br>
            <a:r>
              <a:rPr lang="en-US" sz="1100" dirty="0">
                <a:solidFill>
                  <a:srgbClr val="FFFFFF"/>
                </a:solidFill>
              </a:rPr>
              <a:t>The saved workflow can be used in an online inference service, directly loaded to process real-time data features.</a:t>
            </a:r>
            <a:endParaRPr lang="en-US" sz="1100" dirty="0">
              <a:solidFill>
                <a:srgbClr val="FFFFFF"/>
              </a:solidFill>
            </a:endParaRPr>
          </a:p>
          <a:p>
            <a:pPr>
              <a:lnSpc>
                <a:spcPct val="110000"/>
              </a:lnSpc>
            </a:pPr>
            <a:r>
              <a:rPr lang="en-US" sz="1100" b="1" dirty="0">
                <a:solidFill>
                  <a:srgbClr val="FFFFFF"/>
                </a:solidFill>
              </a:rPr>
              <a:t>Suitable for Distributed Computing</a:t>
            </a:r>
            <a:r>
              <a:rPr lang="en-US" sz="1100" dirty="0">
                <a:solidFill>
                  <a:srgbClr val="FFFFFF"/>
                </a:solidFill>
              </a:rPr>
              <a:t>:</a:t>
            </a:r>
            <a:br>
              <a:rPr lang="en-US" sz="1100" dirty="0">
                <a:solidFill>
                  <a:srgbClr val="FFFFFF"/>
                </a:solidFill>
              </a:rPr>
            </a:br>
            <a:r>
              <a:rPr lang="en-US" sz="1100" dirty="0">
                <a:solidFill>
                  <a:srgbClr val="FFFFFF"/>
                </a:solidFill>
              </a:rPr>
              <a:t>In a distributed environment, each node can load the same workflow to achieve consistent data processing.</a:t>
            </a:r>
            <a:endParaRPr lang="en-US" sz="110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5" name="Rectangle 114"/>
          <p:cNvSpPr>
            <a:spLocks noGrp="1" noRot="1" noChangeAspect="1" noMove="1" noResize="1" noEditPoints="1" noAdjustHandles="1" noChangeArrowheads="1" noChangeShapeType="1" noTextEdit="1"/>
          </p:cNvSpPr>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tx1">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16"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17"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206500" y="317500"/>
            <a:ext cx="3190875" cy="1799590"/>
          </a:xfrm>
        </p:spPr>
        <p:txBody>
          <a:bodyPr>
            <a:normAutofit/>
          </a:bodyPr>
          <a:lstStyle/>
          <a:p>
            <a:pPr algn="r"/>
            <a:r>
              <a:rPr lang="en-US" altLang="zh-CN" sz="4000">
                <a:sym typeface="+mn-ea"/>
              </a:rPr>
              <a:t>insight</a:t>
            </a:r>
            <a:endParaRPr lang="en-US" sz="4000"/>
          </a:p>
        </p:txBody>
      </p:sp>
      <p:cxnSp>
        <p:nvCxnSpPr>
          <p:cNvPr id="39" name="Straight Connector 38"/>
          <p:cNvCxnSpPr>
            <a:cxnSpLocks noGrp="1" noRot="1" noChangeAspect="1" noMove="1" noResize="1" noEditPoints="1" noAdjustHandles="1" noChangeArrowheads="1" noChangeShapeType="1"/>
          </p:cNvCxnSpPr>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18" name="Content Placeholder 2"/>
          <p:cNvSpPr>
            <a:spLocks noGrp="1"/>
          </p:cNvSpPr>
          <p:nvPr>
            <p:ph idx="1"/>
          </p:nvPr>
        </p:nvSpPr>
        <p:spPr>
          <a:xfrm>
            <a:off x="5297805" y="526415"/>
            <a:ext cx="5751195" cy="5805170"/>
          </a:xfrm>
        </p:spPr>
        <p:txBody>
          <a:bodyPr anchor="ctr">
            <a:normAutofit/>
          </a:bodyPr>
          <a:lstStyle/>
          <a:p>
            <a:pPr>
              <a:lnSpc>
                <a:spcPct val="110000"/>
              </a:lnSpc>
            </a:pPr>
            <a:r>
              <a:rPr lang="en-US" sz="1800" dirty="0"/>
              <a:t>Traditional MIA methods don’t work well on sequential recommendation models because these models generalize well (as shown in left picture), making the outputs for training and non-training data very similar. This makes it hard to tell training data apart from non-training data.</a:t>
            </a:r>
            <a:endParaRPr lang="en-US" sz="1800" dirty="0"/>
          </a:p>
          <a:p>
            <a:pPr>
              <a:lnSpc>
                <a:spcPct val="110000"/>
              </a:lnSpc>
            </a:pPr>
            <a:r>
              <a:rPr lang="en-US" sz="1800" dirty="0"/>
              <a:t>To address this, we use overfitting to create noticeable differences in the distributions of training and non-training data. Our method balances the data between training and non-training sequences, intentionally overfits a transformer model as the target model to highlight these differences and trains a binary classifier (attack model) to detect whether a sequence was part of the training set. We tested our approach using standard metrics, showing that it is accurate in identifying training data.</a:t>
            </a:r>
            <a:endParaRPr lang="en-US" sz="1800" dirty="0"/>
          </a:p>
        </p:txBody>
      </p:sp>
      <p:grpSp>
        <p:nvGrpSpPr>
          <p:cNvPr id="41" name="Group 40"/>
          <p:cNvGrpSpPr>
            <a:grpSpLocks noGrp="1" noRot="1" noChangeAspect="1" noMove="1" noResize="1" noUngrp="1"/>
          </p:cNvGrpSpPr>
          <p:nvPr/>
        </p:nvGrpSpPr>
        <p:grpSpPr>
          <a:xfrm>
            <a:off x="11364912" y="0"/>
            <a:ext cx="674688" cy="6848476"/>
            <a:chOff x="11364912" y="0"/>
            <a:chExt cx="674688" cy="6848476"/>
          </a:xfrm>
          <a:solidFill>
            <a:schemeClr val="tx1">
              <a:alpha val="60000"/>
            </a:schemeClr>
          </a:solidFill>
        </p:grpSpPr>
        <p:sp>
          <p:nvSpPr>
            <p:cNvPr id="42"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US"/>
            </a:p>
          </p:txBody>
        </p:sp>
        <p:sp>
          <p:nvSpPr>
            <p:cNvPr id="43"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US"/>
            </a:p>
          </p:txBody>
        </p:sp>
        <p:sp>
          <p:nvSpPr>
            <p:cNvPr id="44"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5"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US"/>
            </a:p>
          </p:txBody>
        </p:sp>
        <p:sp>
          <p:nvSpPr>
            <p:cNvPr id="46"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US"/>
            </a:p>
          </p:txBody>
        </p:sp>
        <p:sp>
          <p:nvSpPr>
            <p:cNvPr id="47"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US"/>
            </a:p>
          </p:txBody>
        </p:sp>
        <p:sp>
          <p:nvSpPr>
            <p:cNvPr id="48"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9"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US"/>
            </a:p>
          </p:txBody>
        </p:sp>
        <p:sp>
          <p:nvSpPr>
            <p:cNvPr id="50"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1" name="Rectangle 41"/>
            <p:cNvSpPr>
              <a:spLocks noChangeArrowheads="1"/>
            </p:cNvSpPr>
            <p:nvPr/>
          </p:nvSpPr>
          <p:spPr bwMode="auto">
            <a:xfrm>
              <a:off x="11939587" y="6596063"/>
              <a:ext cx="23813" cy="252413"/>
            </a:xfrm>
            <a:prstGeom prst="rect">
              <a:avLst/>
            </a:prstGeom>
            <a:grpFill/>
            <a:ln>
              <a:noFill/>
            </a:ln>
          </p:spPr>
          <p:txBody>
            <a:bodyPr/>
            <a:lstStyle/>
            <a:p>
              <a:endParaRPr lang="en-US"/>
            </a:p>
          </p:txBody>
        </p:sp>
      </p:grpSp>
      <p:pic>
        <p:nvPicPr>
          <p:cNvPr id="4" name="图片 3"/>
          <p:cNvPicPr>
            <a:picLocks noChangeAspect="1"/>
          </p:cNvPicPr>
          <p:nvPr/>
        </p:nvPicPr>
        <p:blipFill>
          <a:blip r:embed="rId1"/>
          <a:stretch>
            <a:fillRect/>
          </a:stretch>
        </p:blipFill>
        <p:spPr>
          <a:xfrm>
            <a:off x="390525" y="4609465"/>
            <a:ext cx="4160520" cy="1996440"/>
          </a:xfrm>
          <a:prstGeom prst="rect">
            <a:avLst/>
          </a:prstGeom>
        </p:spPr>
      </p:pic>
      <p:pic>
        <p:nvPicPr>
          <p:cNvPr id="5" name="图片 4"/>
          <p:cNvPicPr>
            <a:picLocks noChangeAspect="1"/>
          </p:cNvPicPr>
          <p:nvPr/>
        </p:nvPicPr>
        <p:blipFill>
          <a:blip r:embed="rId2"/>
          <a:stretch>
            <a:fillRect/>
          </a:stretch>
        </p:blipFill>
        <p:spPr>
          <a:xfrm>
            <a:off x="1403350" y="1731010"/>
            <a:ext cx="3147695" cy="27235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6: Session-Level Data Processing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787313" cy="4851400"/>
          </a:xfrm>
        </p:spPr>
        <p:txBody>
          <a:bodyPr>
            <a:normAutofit/>
          </a:bodyPr>
          <a:lstStyle/>
          <a:p>
            <a:pPr marL="0" indent="0">
              <a:lnSpc>
                <a:spcPct val="110000"/>
              </a:lnSpc>
              <a:buNone/>
            </a:pPr>
            <a:r>
              <a:rPr lang="en-US" sz="1200" b="1" dirty="0"/>
              <a:t>6.1 Process Session-Level Data</a:t>
            </a:r>
            <a:endParaRPr lang="en-US" sz="1200" b="1" dirty="0"/>
          </a:p>
          <a:p>
            <a:pPr>
              <a:lnSpc>
                <a:spcPct val="110000"/>
              </a:lnSpc>
              <a:buFont typeface="Arial" panose="020B0604020202020204" pitchFamily="34" charset="0"/>
              <a:buChar char="•"/>
            </a:pPr>
            <a:r>
              <a:rPr lang="en-US" sz="1200" dirty="0"/>
              <a:t>Split processed data into training, validation, and testing datasets, proportionally divided by day.</a:t>
            </a:r>
            <a:endParaRPr lang="en-US" sz="1200" dirty="0"/>
          </a:p>
          <a:p>
            <a:pPr>
              <a:lnSpc>
                <a:spcPct val="110000"/>
              </a:lnSpc>
              <a:buFont typeface="Arial" panose="020B0604020202020204" pitchFamily="34" charset="0"/>
              <a:buChar char="•"/>
            </a:pPr>
            <a:r>
              <a:rPr lang="en-US" sz="1200" dirty="0"/>
              <a:t>Aggregate each session to generate sequence features, focusing on item interactions, temporal features, and categorical features.</a:t>
            </a:r>
            <a:endParaRPr lang="en-US" sz="1200" dirty="0"/>
          </a:p>
          <a:p>
            <a:pPr>
              <a:lnSpc>
                <a:spcPct val="110000"/>
              </a:lnSpc>
              <a:buFont typeface="Arial" panose="020B0604020202020204" pitchFamily="34" charset="0"/>
              <a:buChar char="•"/>
            </a:pPr>
            <a:r>
              <a:rPr lang="en-US" sz="1200" dirty="0"/>
              <a:t>Identify feature types, including categorical features, continuous features, and target labels.</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6.2 Simplify Data Splitting</a:t>
            </a:r>
            <a:endParaRPr lang="en-US" sz="1200" b="1" dirty="0"/>
          </a:p>
          <a:p>
            <a:pPr>
              <a:lnSpc>
                <a:spcPct val="110000"/>
              </a:lnSpc>
              <a:buFont typeface="Arial" panose="020B0604020202020204" pitchFamily="34" charset="0"/>
              <a:buChar char="•"/>
            </a:pPr>
            <a:r>
              <a:rPr lang="en-US" sz="1200" dirty="0"/>
              <a:t>Use the </a:t>
            </a:r>
            <a:r>
              <a:rPr lang="en-US" sz="1200" dirty="0" err="1"/>
              <a:t>save_time_based_splits</a:t>
            </a:r>
            <a:r>
              <a:rPr lang="en-US" sz="1200" dirty="0"/>
              <a:t> function to split the dataset by time (based on timestamps and partition columns) and save it to the specified output directory.</a:t>
            </a:r>
            <a:endParaRPr lang="en-US" sz="1200" dirty="0"/>
          </a:p>
          <a:p>
            <a:pPr>
              <a:lnSpc>
                <a:spcPct val="110000"/>
              </a:lnSpc>
              <a:buFont typeface="Arial" panose="020B0604020202020204" pitchFamily="34" charset="0"/>
              <a:buChar char="•"/>
            </a:pPr>
            <a:r>
              <a:rPr lang="en-US" sz="1200" dirty="0"/>
              <a:t>Simplify splitting and saving logic using Transformers4Rec and </a:t>
            </a:r>
            <a:r>
              <a:rPr lang="en-US" sz="1200" dirty="0" err="1"/>
              <a:t>NVTabular's</a:t>
            </a:r>
            <a:r>
              <a:rPr lang="en-US" sz="1200" dirty="0"/>
              <a:t> efficient data processing capabilities.</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6.3 Release GPU Memory</a:t>
            </a:r>
            <a:endParaRPr lang="en-US" sz="1200" b="1" dirty="0"/>
          </a:p>
          <a:p>
            <a:pPr>
              <a:lnSpc>
                <a:spcPct val="110000"/>
              </a:lnSpc>
            </a:pP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380336" y="4276118"/>
            <a:ext cx="3818997" cy="2394505"/>
          </a:xfrm>
        </p:spPr>
      </p:pic>
      <p:pic>
        <p:nvPicPr>
          <p:cNvPr id="7" name="Picture 6" descr="A screenshot of a computer program&#10;&#10;Description automatically generated"/>
          <p:cNvPicPr>
            <a:picLocks noChangeAspect="1"/>
          </p:cNvPicPr>
          <p:nvPr/>
        </p:nvPicPr>
        <p:blipFill>
          <a:blip r:embed="rId2"/>
          <a:stretch>
            <a:fillRect/>
          </a:stretch>
        </p:blipFill>
        <p:spPr>
          <a:xfrm>
            <a:off x="380337" y="80911"/>
            <a:ext cx="3882597" cy="4032354"/>
          </a:xfrm>
          <a:prstGeom prst="rect">
            <a:avLst/>
          </a:prstGeom>
        </p:spPr>
      </p:pic>
      <p:pic>
        <p:nvPicPr>
          <p:cNvPr id="9" name="Picture 8" descr="A screenshot of a computer&#10;&#10;Description automatically generated"/>
          <p:cNvPicPr>
            <a:picLocks noChangeAspect="1"/>
          </p:cNvPicPr>
          <p:nvPr/>
        </p:nvPicPr>
        <p:blipFill>
          <a:blip r:embed="rId3"/>
          <a:stretch>
            <a:fillRect/>
          </a:stretch>
        </p:blipFill>
        <p:spPr>
          <a:xfrm>
            <a:off x="5091383" y="274415"/>
            <a:ext cx="6821439" cy="59650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831944" cy="4697413"/>
          </a:xfrm>
        </p:spPr>
        <p:txBody>
          <a:bodyPr>
            <a:noAutofit/>
          </a:bodyPr>
          <a:lstStyle/>
          <a:p>
            <a:pPr marL="0" indent="0">
              <a:lnSpc>
                <a:spcPct val="110000"/>
              </a:lnSpc>
              <a:buNone/>
            </a:pPr>
            <a:r>
              <a:rPr lang="en-US" sz="1200" b="1" dirty="0"/>
              <a:t>7.1 Prepare Training Data</a:t>
            </a:r>
            <a:endParaRPr lang="en-US" sz="1200" b="1" dirty="0"/>
          </a:p>
          <a:p>
            <a:pPr>
              <a:lnSpc>
                <a:spcPct val="110000"/>
              </a:lnSpc>
              <a:buFont typeface="Arial" panose="020B0604020202020204" pitchFamily="34" charset="0"/>
              <a:buChar char="•"/>
            </a:pPr>
            <a:r>
              <a:rPr lang="en-US" sz="1200" dirty="0"/>
              <a:t>Use Merlin's data loading tools for efficient large-scale data processing with GPU acceleration.</a:t>
            </a:r>
            <a:endParaRPr lang="en-US" sz="1200" dirty="0"/>
          </a:p>
          <a:p>
            <a:pPr>
              <a:lnSpc>
                <a:spcPct val="110000"/>
              </a:lnSpc>
              <a:buFont typeface="Arial" panose="020B0604020202020204" pitchFamily="34" charset="0"/>
              <a:buChar char="•"/>
            </a:pPr>
            <a:r>
              <a:rPr lang="en-US" sz="1200" dirty="0"/>
              <a:t>Operate on data metadata using schemas without directly manipulating raw data, simplifying feature selection.</a:t>
            </a:r>
            <a:endParaRPr lang="en-US" sz="1200" dirty="0"/>
          </a:p>
          <a:p>
            <a:pPr marL="0" indent="0">
              <a:lnSpc>
                <a:spcPct val="110000"/>
              </a:lnSpc>
              <a:buNone/>
            </a:pPr>
            <a:r>
              <a:rPr lang="en-US" sz="1200" b="1" dirty="0"/>
              <a:t>7.2 Model Construction</a:t>
            </a:r>
            <a:endParaRPr lang="en-US" sz="1200" b="1" dirty="0"/>
          </a:p>
          <a:p>
            <a:pPr>
              <a:lnSpc>
                <a:spcPct val="110000"/>
              </a:lnSpc>
              <a:buFont typeface="Arial" panose="020B0604020202020204" pitchFamily="34" charset="0"/>
              <a:buChar char="•"/>
            </a:pPr>
            <a:r>
              <a:rPr lang="en-US" sz="1200" dirty="0"/>
              <a:t>Use </a:t>
            </a:r>
            <a:r>
              <a:rPr lang="en-US" sz="1200" dirty="0" err="1"/>
              <a:t>TabularSequenceFeatures</a:t>
            </a:r>
            <a:r>
              <a:rPr lang="en-US" sz="1200" dirty="0"/>
              <a:t> to support serialized feature inputs.</a:t>
            </a:r>
            <a:endParaRPr lang="en-US" sz="1200" dirty="0"/>
          </a:p>
          <a:p>
            <a:pPr>
              <a:lnSpc>
                <a:spcPct val="110000"/>
              </a:lnSpc>
              <a:buFont typeface="Arial" panose="020B0604020202020204" pitchFamily="34" charset="0"/>
              <a:buChar char="•"/>
            </a:pPr>
            <a:r>
              <a:rPr lang="en-US" sz="1200" dirty="0"/>
              <a:t>Define </a:t>
            </a:r>
            <a:r>
              <a:rPr lang="en-US" sz="1200" dirty="0" err="1"/>
              <a:t>NextItemPredictionTask</a:t>
            </a:r>
            <a:r>
              <a:rPr lang="en-US" sz="1200" dirty="0"/>
              <a:t> for predicting the next item in a sequence.</a:t>
            </a:r>
            <a:endParaRPr lang="en-US" sz="1200" dirty="0"/>
          </a:p>
          <a:p>
            <a:pPr>
              <a:lnSpc>
                <a:spcPct val="110000"/>
              </a:lnSpc>
              <a:buFont typeface="Arial" panose="020B0604020202020204" pitchFamily="34" charset="0"/>
              <a:buChar char="•"/>
            </a:pPr>
            <a:r>
              <a:rPr lang="en-US" sz="1200" dirty="0"/>
              <a:t>Use </a:t>
            </a:r>
            <a:r>
              <a:rPr lang="en-US" sz="1200" dirty="0" err="1"/>
              <a:t>XLNet</a:t>
            </a:r>
            <a:r>
              <a:rPr lang="en-US" sz="1200" dirty="0"/>
              <a:t> configuration to define transformer model parameters.</a:t>
            </a:r>
            <a:endParaRPr lang="en-US" sz="1200" dirty="0"/>
          </a:p>
          <a:p>
            <a:pPr>
              <a:lnSpc>
                <a:spcPct val="110000"/>
              </a:lnSpc>
              <a:buFont typeface="Arial" panose="020B0604020202020204" pitchFamily="34" charset="0"/>
              <a:buChar char="•"/>
            </a:pPr>
            <a:r>
              <a:rPr lang="en-US" sz="1200" dirty="0"/>
              <a:t>Combine input modules, prediction tasks, and transformer configurations into an end-to-end model.</a:t>
            </a:r>
            <a:endParaRPr lang="en-US" sz="1200" dirty="0"/>
          </a:p>
          <a:p>
            <a:pPr marL="0" indent="0">
              <a:lnSpc>
                <a:spcPct val="110000"/>
              </a:lnSpc>
              <a:buNone/>
            </a:pPr>
            <a:r>
              <a:rPr lang="en-US" sz="1200" b="1" dirty="0"/>
              <a:t>7.3 Define Training Parameters and Initialize Trainer</a:t>
            </a:r>
            <a:endParaRPr lang="en-US" sz="1200" b="1" dirty="0"/>
          </a:p>
          <a:p>
            <a:pPr>
              <a:lnSpc>
                <a:spcPct val="110000"/>
              </a:lnSpc>
              <a:buFont typeface="Arial" panose="020B0604020202020204" pitchFamily="34" charset="0"/>
              <a:buChar char="•"/>
            </a:pPr>
            <a:r>
              <a:rPr lang="en-US" sz="1200" dirty="0"/>
              <a:t>Set key parameters for model training and validation (e.g., batch size, learning rate, number of epochs).</a:t>
            </a:r>
            <a:endParaRPr lang="en-US" sz="1200" dirty="0"/>
          </a:p>
          <a:p>
            <a:pPr>
              <a:lnSpc>
                <a:spcPct val="110000"/>
              </a:lnSpc>
              <a:buFont typeface="Arial" panose="020B0604020202020204" pitchFamily="34" charset="0"/>
              <a:buChar char="•"/>
            </a:pPr>
            <a:r>
              <a:rPr lang="en-US" sz="1200" dirty="0"/>
              <a:t>Optimize data loading with GPU support via Merlin.</a:t>
            </a:r>
            <a:endParaRPr lang="en-US" sz="1200" dirty="0"/>
          </a:p>
          <a:p>
            <a:pPr>
              <a:lnSpc>
                <a:spcPct val="110000"/>
              </a:lnSpc>
              <a:buFont typeface="Arial" panose="020B0604020202020204" pitchFamily="34" charset="0"/>
              <a:buChar char="•"/>
            </a:pPr>
            <a:r>
              <a:rPr lang="en-US" sz="1200" dirty="0"/>
              <a:t>Enable FP16 precision for faster training.</a:t>
            </a:r>
            <a:endParaRPr lang="en-US" sz="1200" dirty="0"/>
          </a:p>
          <a:p>
            <a:pPr>
              <a:lnSpc>
                <a:spcPct val="110000"/>
              </a:lnSpc>
              <a:buFont typeface="Arial" panose="020B0604020202020204" pitchFamily="34" charset="0"/>
              <a:buChar char="•"/>
            </a:pPr>
            <a:r>
              <a:rPr lang="en-US" sz="1200" dirty="0"/>
              <a:t>Use the Transformers4Rec Trainer class to instantiate an end-to-end trainer combining the model, schema, and training parameters.</a:t>
            </a:r>
            <a:endParaRPr lang="en-US" sz="1200" dirty="0"/>
          </a:p>
          <a:p>
            <a:pPr>
              <a:lnSpc>
                <a:spcPct val="110000"/>
              </a:lnSpc>
            </a:pPr>
            <a:endParaRPr 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96" y="-220931"/>
            <a:ext cx="5970742" cy="1478570"/>
          </a:xfrm>
        </p:spPr>
        <p:txBody>
          <a:bodyPr/>
          <a:lstStyle/>
          <a:p>
            <a:r>
              <a:rPr lang="en-US" dirty="0"/>
              <a:t>Out</a:t>
            </a:r>
            <a:r>
              <a:rPr lang="en-US" altLang="zh-CN" dirty="0"/>
              <a:t>put</a:t>
            </a:r>
            <a:r>
              <a:rPr lang="zh-CN" altLang="en-US" dirty="0"/>
              <a:t> </a:t>
            </a:r>
            <a:r>
              <a:rPr lang="en-US" altLang="zh-CN" dirty="0"/>
              <a:t>of</a:t>
            </a:r>
            <a:r>
              <a:rPr lang="zh-CN" altLang="en-US" dirty="0"/>
              <a:t> </a:t>
            </a:r>
            <a:r>
              <a:rPr lang="en-US" altLang="zh-CN" dirty="0"/>
              <a:t>7.2</a:t>
            </a:r>
            <a:r>
              <a:rPr lang="zh-CN" altLang="en-US" dirty="0"/>
              <a:t> </a:t>
            </a:r>
            <a:r>
              <a:rPr lang="en-US" altLang="zh-CN" dirty="0"/>
              <a:t>model</a:t>
            </a:r>
            <a:r>
              <a:rPr lang="zh-CN" altLang="en-US" dirty="0"/>
              <a:t> </a:t>
            </a:r>
            <a:r>
              <a:rPr lang="en-US" altLang="zh-CN" dirty="0"/>
              <a:t>construction</a:t>
            </a:r>
            <a:endParaRPr lang="en-US" dirty="0"/>
          </a:p>
        </p:txBody>
      </p:sp>
      <p:pic>
        <p:nvPicPr>
          <p:cNvPr id="5" name="Content Placeholder 4" descr="A screenshot of a computer program&#10;&#10;Description automatically generated"/>
          <p:cNvPicPr>
            <a:picLocks noGrp="1" noChangeAspect="1"/>
          </p:cNvPicPr>
          <p:nvPr>
            <p:ph idx="1"/>
          </p:nvPr>
        </p:nvPicPr>
        <p:blipFill>
          <a:blip r:embed="rId1"/>
          <a:stretch>
            <a:fillRect/>
          </a:stretch>
        </p:blipFill>
        <p:spPr>
          <a:xfrm>
            <a:off x="251757" y="404903"/>
            <a:ext cx="4883174" cy="3541712"/>
          </a:xfrm>
        </p:spPr>
      </p:pic>
      <p:pic>
        <p:nvPicPr>
          <p:cNvPr id="7" name="Picture 6" descr="A screenshot of a computer&#10;&#10;Description automatically generated"/>
          <p:cNvPicPr>
            <a:picLocks noChangeAspect="1"/>
          </p:cNvPicPr>
          <p:nvPr/>
        </p:nvPicPr>
        <p:blipFill>
          <a:blip r:embed="rId2"/>
          <a:stretch>
            <a:fillRect/>
          </a:stretch>
        </p:blipFill>
        <p:spPr>
          <a:xfrm>
            <a:off x="310019" y="4340891"/>
            <a:ext cx="4766650" cy="2112206"/>
          </a:xfrm>
          <a:prstGeom prst="rect">
            <a:avLst/>
          </a:prstGeom>
        </p:spPr>
      </p:pic>
      <p:pic>
        <p:nvPicPr>
          <p:cNvPr id="9" name="Picture 8" descr="A screenshot of a computer program&#10;&#10;Description automatically generated"/>
          <p:cNvPicPr>
            <a:picLocks noChangeAspect="1"/>
          </p:cNvPicPr>
          <p:nvPr/>
        </p:nvPicPr>
        <p:blipFill>
          <a:blip r:embed="rId3"/>
          <a:stretch>
            <a:fillRect/>
          </a:stretch>
        </p:blipFill>
        <p:spPr>
          <a:xfrm>
            <a:off x="5787223" y="1209207"/>
            <a:ext cx="6094758" cy="54748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A screenshot of a computer program&#10;&#10;Description automatically generated"/>
          <p:cNvPicPr>
            <a:picLocks noChangeAspect="1"/>
          </p:cNvPicPr>
          <p:nvPr/>
        </p:nvPicPr>
        <p:blipFill>
          <a:blip r:embed="rId1"/>
          <a:stretch>
            <a:fillRect/>
          </a:stretch>
        </p:blipFill>
        <p:spPr>
          <a:xfrm>
            <a:off x="763684" y="181283"/>
            <a:ext cx="7772400" cy="649543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28309" y="592139"/>
            <a:ext cx="6356792" cy="5776912"/>
          </a:xfrm>
        </p:spPr>
        <p:txBody>
          <a:bodyPr>
            <a:noAutofit/>
          </a:bodyPr>
          <a:lstStyle/>
          <a:p>
            <a:pPr marL="0" indent="0">
              <a:buNone/>
            </a:pPr>
            <a:r>
              <a:rPr lang="en-US" sz="1200" b="1" dirty="0"/>
              <a:t>7.4 Start Daily Fine-Tuning and Evaluation</a:t>
            </a:r>
            <a:endParaRPr lang="en-US" sz="1200" b="1" dirty="0"/>
          </a:p>
          <a:p>
            <a:pPr>
              <a:buFont typeface="Arial" panose="020B0604020202020204" pitchFamily="34" charset="0"/>
              <a:buChar char="•"/>
            </a:pPr>
            <a:r>
              <a:rPr lang="en-US" sz="1200" dirty="0"/>
              <a:t>Use the </a:t>
            </a:r>
            <a:r>
              <a:rPr lang="en-US" sz="1200" dirty="0" err="1"/>
              <a:t>fit_and_evaluate</a:t>
            </a:r>
            <a:r>
              <a:rPr lang="en-US" sz="1200" dirty="0"/>
              <a:t> method for time-window-based fine-tuning and evaluation of the recommendation system.</a:t>
            </a:r>
            <a:endParaRPr lang="en-US" sz="1200" dirty="0"/>
          </a:p>
          <a:p>
            <a:pPr>
              <a:buFont typeface="Arial" panose="020B0604020202020204" pitchFamily="34" charset="0"/>
              <a:buChar char="•"/>
            </a:pPr>
            <a:r>
              <a:rPr lang="en-US" sz="1200" dirty="0"/>
              <a:t>Key Components:</a:t>
            </a:r>
            <a:endParaRPr lang="en-US" sz="1200" dirty="0"/>
          </a:p>
          <a:p>
            <a:pPr marL="742950" lvl="1" indent="-285750">
              <a:buFont typeface="Arial" panose="020B0604020202020204" pitchFamily="34" charset="0"/>
              <a:buChar char="•"/>
            </a:pPr>
            <a:r>
              <a:rPr lang="en-US" sz="1200" dirty="0" err="1"/>
              <a:t>recsys_trainer</a:t>
            </a:r>
            <a:r>
              <a:rPr lang="en-US" sz="1200" dirty="0"/>
              <a:t>: A trainer instance containing the model architecture, optimizer, and other training settings.</a:t>
            </a:r>
            <a:endParaRPr lang="en-US" sz="1200" dirty="0"/>
          </a:p>
          <a:p>
            <a:pPr marL="742950" lvl="1" indent="-285750">
              <a:buFont typeface="Arial" panose="020B0604020202020204" pitchFamily="34" charset="0"/>
              <a:buChar char="•"/>
            </a:pPr>
            <a:r>
              <a:rPr lang="en-US" sz="1200" dirty="0" err="1"/>
              <a:t>start_time_index</a:t>
            </a:r>
            <a:r>
              <a:rPr lang="en-US" sz="1200" dirty="0"/>
              <a:t> and </a:t>
            </a:r>
            <a:r>
              <a:rPr lang="en-US" sz="1200" dirty="0" err="1"/>
              <a:t>end_time_index</a:t>
            </a:r>
            <a:r>
              <a:rPr lang="en-US" sz="1200" dirty="0"/>
              <a:t>: Define the time range for training and evaluation.</a:t>
            </a:r>
            <a:endParaRPr lang="en-US" sz="1200" dirty="0"/>
          </a:p>
          <a:p>
            <a:pPr marL="742950" lvl="1" indent="-285750">
              <a:buFont typeface="Arial" panose="020B0604020202020204" pitchFamily="34" charset="0"/>
              <a:buChar char="•"/>
            </a:pPr>
            <a:r>
              <a:rPr lang="en-US" sz="1200" dirty="0" err="1"/>
              <a:t>input_dir</a:t>
            </a:r>
            <a:r>
              <a:rPr lang="en-US" sz="1200" dirty="0"/>
              <a:t>: The input data directory, typically storing preprocessed data.</a:t>
            </a:r>
            <a:endParaRPr lang="en-US" sz="1200" dirty="0"/>
          </a:p>
          <a:p>
            <a:pPr>
              <a:buFont typeface="Arial" panose="020B0604020202020204" pitchFamily="34" charset="0"/>
              <a:buChar char="•"/>
            </a:pPr>
            <a:r>
              <a:rPr lang="en-US" sz="1200" dirty="0"/>
              <a:t>Perform data loading, model training, and evaluation for the specified time range.</a:t>
            </a:r>
            <a:endParaRPr lang="en-US" sz="1200" dirty="0"/>
          </a:p>
          <a:p>
            <a:pPr>
              <a:buFont typeface="Arial" panose="020B0604020202020204" pitchFamily="34" charset="0"/>
              <a:buChar char="•"/>
            </a:pPr>
            <a:r>
              <a:rPr lang="en-US" sz="1200" dirty="0"/>
              <a:t>Return </a:t>
            </a:r>
            <a:r>
              <a:rPr lang="en-US" sz="1200" dirty="0" err="1"/>
              <a:t>OT_results</a:t>
            </a:r>
            <a:r>
              <a:rPr lang="en-US" sz="1200" dirty="0"/>
              <a:t> with detailed training and evaluation metrics.</a:t>
            </a:r>
            <a:endParaRPr lang="en-US" sz="1200" dirty="0"/>
          </a:p>
          <a:p>
            <a:pPr marL="0" indent="0">
              <a:buNone/>
            </a:pPr>
            <a:r>
              <a:rPr lang="en-US" sz="1200" b="1" dirty="0"/>
              <a:t>7.5 Visualize Evaluation Metrics Over Time</a:t>
            </a:r>
            <a:endParaRPr lang="en-US" sz="1200" b="1" dirty="0"/>
          </a:p>
          <a:p>
            <a:pPr>
              <a:buFont typeface="Arial" panose="020B0604020202020204" pitchFamily="34" charset="0"/>
              <a:buChar char="•"/>
            </a:pPr>
            <a:r>
              <a:rPr lang="en-US" sz="1200" dirty="0"/>
              <a:t>Compute average scores for each evaluation metric over time from </a:t>
            </a:r>
            <a:r>
              <a:rPr lang="en-US" sz="1200" dirty="0" err="1"/>
              <a:t>OT_results</a:t>
            </a:r>
            <a:r>
              <a:rPr lang="en-US" sz="1200" dirty="0"/>
              <a:t>.</a:t>
            </a:r>
            <a:endParaRPr lang="en-US" sz="1200" dirty="0"/>
          </a:p>
          <a:p>
            <a:pPr marL="0" indent="0">
              <a:buNone/>
            </a:pPr>
            <a:r>
              <a:rPr lang="en-US" sz="1200" b="1" dirty="0"/>
              <a:t>7.6 Trace the Model</a:t>
            </a:r>
            <a:endParaRPr lang="en-US" sz="1200" b="1" dirty="0"/>
          </a:p>
          <a:p>
            <a:pPr>
              <a:buFont typeface="Arial" panose="020B0604020202020204" pitchFamily="34" charset="0"/>
              <a:buChar char="•"/>
            </a:pPr>
            <a:r>
              <a:rPr lang="en-US" sz="1200" dirty="0"/>
              <a:t>Validate the model inputs and trace the model using </a:t>
            </a:r>
            <a:r>
              <a:rPr lang="en-US" sz="1200" dirty="0" err="1"/>
              <a:t>torch.jit.trace</a:t>
            </a:r>
            <a:r>
              <a:rPr lang="en-US" sz="1200" dirty="0"/>
              <a:t>.</a:t>
            </a:r>
            <a:endParaRPr lang="en-US" sz="1200" dirty="0"/>
          </a:p>
          <a:p>
            <a:pPr>
              <a:buFont typeface="Arial" panose="020B0604020202020204" pitchFamily="34" charset="0"/>
              <a:buChar char="•"/>
            </a:pPr>
            <a:r>
              <a:rPr lang="en-US" sz="1200" dirty="0"/>
              <a:t>Construct input dictionaries to ensure proper input formatting.</a:t>
            </a:r>
            <a:endParaRPr lang="en-US" sz="1200" dirty="0"/>
          </a:p>
          <a:p>
            <a:pPr>
              <a:buFont typeface="Arial" panose="020B0604020202020204" pitchFamily="34" charset="0"/>
              <a:buChar char="•"/>
            </a:pPr>
            <a:r>
              <a:rPr lang="en-US" sz="1200" dirty="0"/>
              <a:t>Confirm that offsets in </a:t>
            </a:r>
            <a:r>
              <a:rPr lang="en-US" sz="1200" dirty="0" err="1"/>
              <a:t>item_id-list__offsets</a:t>
            </a:r>
            <a:r>
              <a:rPr lang="en-US" sz="1200" dirty="0"/>
              <a:t> are generated and passed correctly.</a:t>
            </a:r>
            <a:endParaRPr lang="en-US" sz="1200" dirty="0"/>
          </a:p>
          <a:p>
            <a:pPr marL="0" indent="0">
              <a:buNone/>
            </a:pP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3316288"/>
            <a:ext cx="4762670" cy="3541712"/>
          </a:xfrm>
        </p:spPr>
      </p:pic>
      <p:pic>
        <p:nvPicPr>
          <p:cNvPr id="7" name="Picture 6" descr="A screenshot of a computer program&#10;&#10;Description automatically generated"/>
          <p:cNvPicPr>
            <a:picLocks noChangeAspect="1"/>
          </p:cNvPicPr>
          <p:nvPr/>
        </p:nvPicPr>
        <p:blipFill>
          <a:blip r:embed="rId2"/>
          <a:stretch>
            <a:fillRect/>
          </a:stretch>
        </p:blipFill>
        <p:spPr>
          <a:xfrm>
            <a:off x="1" y="-104931"/>
            <a:ext cx="4762670" cy="4728455"/>
          </a:xfrm>
          <a:prstGeom prst="rect">
            <a:avLst/>
          </a:prstGeom>
        </p:spPr>
      </p:pic>
      <p:pic>
        <p:nvPicPr>
          <p:cNvPr id="11" name="Picture 10" descr="A screenshot of a computer&#10;&#10;Description automatically generated"/>
          <p:cNvPicPr>
            <a:picLocks noChangeAspect="1"/>
          </p:cNvPicPr>
          <p:nvPr/>
        </p:nvPicPr>
        <p:blipFill>
          <a:blip r:embed="rId3"/>
          <a:stretch>
            <a:fillRect/>
          </a:stretch>
        </p:blipFill>
        <p:spPr>
          <a:xfrm>
            <a:off x="4965340" y="419725"/>
            <a:ext cx="6260250" cy="2350474"/>
          </a:xfrm>
          <a:prstGeom prst="rect">
            <a:avLst/>
          </a:prstGeom>
        </p:spPr>
      </p:pic>
      <p:pic>
        <p:nvPicPr>
          <p:cNvPr id="13" name="Picture 12" descr="A screenshot of a computer&#10;&#10;Description automatically generated"/>
          <p:cNvPicPr>
            <a:picLocks noChangeAspect="1"/>
          </p:cNvPicPr>
          <p:nvPr/>
        </p:nvPicPr>
        <p:blipFill>
          <a:blip r:embed="rId4"/>
          <a:stretch>
            <a:fillRect/>
          </a:stretch>
        </p:blipFill>
        <p:spPr>
          <a:xfrm>
            <a:off x="4965340" y="2968992"/>
            <a:ext cx="5608157" cy="381053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7.7 Build an Inference Operation Graph</a:t>
            </a:r>
            <a:endParaRPr lang="en-US" sz="1200" b="1" dirty="0"/>
          </a:p>
          <a:p>
            <a:pPr>
              <a:buFont typeface="Arial" panose="020B0604020202020204" pitchFamily="34" charset="0"/>
              <a:buChar char="•"/>
            </a:pPr>
            <a:r>
              <a:rPr lang="en-US" sz="1200" dirty="0"/>
              <a:t>Integrate the feature engineering workflow and </a:t>
            </a:r>
            <a:r>
              <a:rPr lang="en-US" sz="1200" dirty="0" err="1"/>
              <a:t>PyTorch</a:t>
            </a:r>
            <a:r>
              <a:rPr lang="en-US" sz="1200" dirty="0"/>
              <a:t> model into an inference pipeline.</a:t>
            </a:r>
            <a:endParaRPr lang="en-US" sz="1200" dirty="0"/>
          </a:p>
          <a:p>
            <a:pPr>
              <a:buFont typeface="Arial" panose="020B0604020202020204" pitchFamily="34" charset="0"/>
              <a:buChar char="•"/>
            </a:pPr>
            <a:r>
              <a:rPr lang="en-US" sz="1200" dirty="0"/>
              <a:t>Store the operation graph at a specified path to facilitate online inference for the recommendation system.</a:t>
            </a:r>
            <a:endParaRPr lang="en-US" sz="1200" dirty="0"/>
          </a:p>
          <a:p>
            <a:pPr>
              <a:lnSpc>
                <a:spcPct val="110000"/>
              </a:lnSpc>
            </a:pP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6248020" y="326232"/>
            <a:ext cx="4076603" cy="3541712"/>
          </a:xfrm>
        </p:spPr>
      </p:pic>
      <p:pic>
        <p:nvPicPr>
          <p:cNvPr id="7" name="Picture 6" descr="A screenshot of a computer&#10;&#10;Description automatically generated"/>
          <p:cNvPicPr>
            <a:picLocks noChangeAspect="1"/>
          </p:cNvPicPr>
          <p:nvPr/>
        </p:nvPicPr>
        <p:blipFill>
          <a:blip r:embed="rId2"/>
          <a:stretch>
            <a:fillRect/>
          </a:stretch>
        </p:blipFill>
        <p:spPr>
          <a:xfrm>
            <a:off x="127755" y="0"/>
            <a:ext cx="5816227" cy="4961744"/>
          </a:xfrm>
          <a:prstGeom prst="rect">
            <a:avLst/>
          </a:prstGeom>
        </p:spPr>
      </p:pic>
      <p:pic>
        <p:nvPicPr>
          <p:cNvPr id="9" name="Picture 8"/>
          <p:cNvPicPr>
            <a:picLocks noChangeAspect="1"/>
          </p:cNvPicPr>
          <p:nvPr/>
        </p:nvPicPr>
        <p:blipFill>
          <a:blip r:embed="rId3"/>
          <a:stretch>
            <a:fillRect/>
          </a:stretch>
        </p:blipFill>
        <p:spPr>
          <a:xfrm>
            <a:off x="6083051" y="5141626"/>
            <a:ext cx="4842384" cy="1621935"/>
          </a:xfrm>
          <a:prstGeom prst="rect">
            <a:avLst/>
          </a:prstGeom>
        </p:spPr>
      </p:pic>
      <p:sp>
        <p:nvSpPr>
          <p:cNvPr id="11" name="TextBox 10"/>
          <p:cNvSpPr txBox="1"/>
          <p:nvPr/>
        </p:nvSpPr>
        <p:spPr>
          <a:xfrm>
            <a:off x="5955755" y="4576247"/>
            <a:ext cx="6108490" cy="369332"/>
          </a:xfrm>
          <a:prstGeom prst="rect">
            <a:avLst/>
          </a:prstGeom>
          <a:noFill/>
        </p:spPr>
        <p:txBody>
          <a:bodyPr wrap="square">
            <a:spAutoFit/>
          </a:bodyPr>
          <a:lstStyle/>
          <a:p>
            <a:r>
              <a:rPr lang="en-US" dirty="0"/>
              <a:t>Check the '</a:t>
            </a:r>
            <a:r>
              <a:rPr lang="en-US" dirty="0" err="1"/>
              <a:t>item_id-list__offsets</a:t>
            </a:r>
            <a:r>
              <a:rPr lang="en-US" dirty="0"/>
              <a:t>' column in the input dictionary</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7.8: Constructed an Inference Operation Graph</a:t>
            </a:r>
            <a:endParaRPr lang="en-US" sz="1200" b="1" dirty="0"/>
          </a:p>
          <a:p>
            <a:pPr marR="0" lvl="0">
              <a:tabLst>
                <a:tab pos="457200" algn="l"/>
              </a:tabLst>
            </a:pPr>
            <a:r>
              <a:rPr lang="en-US" sz="1200" dirty="0"/>
              <a:t>An inference operation graph was built to integrate the feature engineering workflow and the </a:t>
            </a:r>
            <a:r>
              <a:rPr lang="en-US" sz="1200" dirty="0" err="1"/>
              <a:t>PyTorch</a:t>
            </a:r>
            <a:r>
              <a:rPr lang="en-US" sz="1200" dirty="0"/>
              <a:t> model into a unified inference pipeline.</a:t>
            </a:r>
            <a:endParaRPr lang="en-US" sz="1200" dirty="0"/>
          </a:p>
          <a:p>
            <a:pPr marR="0" lvl="0">
              <a:tabLst>
                <a:tab pos="457200" algn="l"/>
              </a:tabLst>
            </a:pPr>
            <a:r>
              <a:rPr lang="en-US" sz="1200" dirty="0"/>
              <a:t>It is stored at a specified path, providing the foundation for online inference in the recommendation system.</a:t>
            </a:r>
            <a:endParaRPr lang="en-US" sz="1200" dirty="0"/>
          </a:p>
          <a:p>
            <a:pPr>
              <a:lnSpc>
                <a:spcPct val="110000"/>
              </a:lnSpc>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53" name="Rectangle 52"/>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a:grpSpLocks noGrp="1" noRot="1" noChangeAspect="1" noMove="1" noResize="1" noUngrp="1"/>
          </p:cNvGrpSpPr>
          <p:nvPr/>
        </p:nvGrpSpPr>
        <p:grpSpPr>
          <a:xfrm>
            <a:off x="372533" y="0"/>
            <a:ext cx="598488" cy="1981201"/>
            <a:chOff x="194733" y="0"/>
            <a:chExt cx="598488" cy="1981201"/>
          </a:xfrm>
        </p:grpSpPr>
        <p:sp>
          <p:nvSpPr>
            <p:cNvPr id="55"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56"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57"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58"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59"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0"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61" name="Group 60"/>
          <p:cNvGrpSpPr>
            <a:grpSpLocks noGrp="1" noRot="1" noChangeAspect="1" noMove="1" noResize="1" noUngrp="1"/>
          </p:cNvGrpSpPr>
          <p:nvPr/>
        </p:nvGrpSpPr>
        <p:grpSpPr>
          <a:xfrm>
            <a:off x="11085512" y="0"/>
            <a:ext cx="650875" cy="1730375"/>
            <a:chOff x="11347978" y="0"/>
            <a:chExt cx="650875" cy="1730375"/>
          </a:xfrm>
        </p:grpSpPr>
        <p:sp>
          <p:nvSpPr>
            <p:cNvPr id="62"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63"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64"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5"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66" name="Group 65"/>
          <p:cNvGrpSpPr>
            <a:grpSpLocks noGrp="1" noRot="1" noChangeAspect="1" noMove="1" noResize="1" noUngrp="1"/>
          </p:cNvGrpSpPr>
          <p:nvPr/>
        </p:nvGrpSpPr>
        <p:grpSpPr>
          <a:xfrm flipH="1">
            <a:off x="440267" y="5118101"/>
            <a:ext cx="650875" cy="1730375"/>
            <a:chOff x="118533" y="5118101"/>
            <a:chExt cx="650875" cy="1730375"/>
          </a:xfrm>
        </p:grpSpPr>
        <p:sp>
          <p:nvSpPr>
            <p:cNvPr id="67"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68"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69"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0"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71" name="Group 70"/>
          <p:cNvGrpSpPr>
            <a:grpSpLocks noGrp="1" noRot="1" noChangeAspect="1" noMove="1" noResize="1" noUngrp="1"/>
          </p:cNvGrpSpPr>
          <p:nvPr/>
        </p:nvGrpSpPr>
        <p:grpSpPr>
          <a:xfrm flipH="1">
            <a:off x="11229445" y="4867275"/>
            <a:ext cx="598488" cy="1981201"/>
            <a:chOff x="11424178" y="4867275"/>
            <a:chExt cx="598488" cy="1981201"/>
          </a:xfrm>
        </p:grpSpPr>
        <p:sp>
          <p:nvSpPr>
            <p:cNvPr id="72"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73"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74"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5"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76"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7"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p:cNvSpPr>
            <a:spLocks noGrp="1" noRot="1" noChangeAspect="1" noMove="1" noResize="1" noEditPoints="1" noAdjustHandles="1" noChangeArrowheads="1" noChangeShapeType="1" noTextEdit="1"/>
          </p:cNvSpPr>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Current Challenges</a:t>
            </a:r>
            <a:endParaRPr lang="en-US" dirty="0">
              <a:solidFill>
                <a:srgbClr val="FFFFFF"/>
              </a:solidFill>
            </a:endParaRPr>
          </a:p>
        </p:txBody>
      </p:sp>
      <p:sp>
        <p:nvSpPr>
          <p:cNvPr id="5" name="TextBox 4"/>
          <p:cNvSpPr txBox="1"/>
          <p:nvPr/>
        </p:nvSpPr>
        <p:spPr>
          <a:xfrm>
            <a:off x="4617718" y="2146257"/>
            <a:ext cx="2658193" cy="3127972"/>
          </a:xfrm>
          <a:prstGeom prst="rect">
            <a:avLst/>
          </a:prstGeom>
          <a:noFill/>
        </p:spPr>
        <p:txBody>
          <a:bodyPr wrap="square">
            <a:spAutoFit/>
          </a:bodyPr>
          <a:lstStyle/>
          <a:p>
            <a:pPr>
              <a:lnSpc>
                <a:spcPct val="110000"/>
              </a:lnSpc>
            </a:pPr>
            <a:r>
              <a:rPr lang="en-US" sz="1200" b="1" dirty="0">
                <a:solidFill>
                  <a:srgbClr val="FFFFFF"/>
                </a:solidFill>
              </a:rPr>
              <a:t>Challenge 2: Training Complexity in Sequential Recommendation Models</a:t>
            </a: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r>
              <a:rPr lang="en-US" sz="1200" dirty="0">
                <a:solidFill>
                  <a:srgbClr val="FFFFFF"/>
                </a:solidFill>
              </a:rPr>
              <a:t>Sequential recommendation systems must capture temporal dependencies in user behavior, such as how recent purchases influence future actions. This requires models with strong expressive power to handle long sequences and make accurate predictions. Traditional approaches often struggle to capture patterns in sequential user behavior, particularly for next-item recommendations.</a:t>
            </a:r>
            <a:endParaRPr lang="en-US" sz="1200" dirty="0">
              <a:solidFill>
                <a:srgbClr val="FFFFFF"/>
              </a:solidFill>
            </a:endParaRPr>
          </a:p>
        </p:txBody>
      </p:sp>
      <p:sp>
        <p:nvSpPr>
          <p:cNvPr id="7" name="TextBox 6"/>
          <p:cNvSpPr txBox="1"/>
          <p:nvPr/>
        </p:nvSpPr>
        <p:spPr>
          <a:xfrm>
            <a:off x="7737344" y="2074029"/>
            <a:ext cx="2184604" cy="2721707"/>
          </a:xfrm>
          <a:prstGeom prst="rect">
            <a:avLst/>
          </a:prstGeom>
          <a:noFill/>
        </p:spPr>
        <p:txBody>
          <a:bodyPr wrap="square">
            <a:spAutoFit/>
          </a:bodyPr>
          <a:lstStyle/>
          <a:p>
            <a:pPr>
              <a:lnSpc>
                <a:spcPct val="110000"/>
              </a:lnSpc>
            </a:pPr>
            <a:r>
              <a:rPr lang="en-US" sz="1200" b="1" dirty="0">
                <a:solidFill>
                  <a:srgbClr val="FFFFFF"/>
                </a:solidFill>
              </a:rPr>
              <a:t>Challenge 3: Model Evaluation and Scalability</a:t>
            </a: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r>
              <a:rPr lang="en-US" sz="1200" dirty="0">
                <a:solidFill>
                  <a:srgbClr val="FFFFFF"/>
                </a:solidFill>
              </a:rPr>
              <a:t>Recommender system models need to be fine-tuned and evaluated across different time windows to ensure their effectiveness in real-world scenarios. Managing this process efficiently while maintaining scalability is a significant challenge.</a:t>
            </a:r>
            <a:endParaRPr lang="en-US" sz="1200" dirty="0">
              <a:solidFill>
                <a:srgbClr val="FFFFFF"/>
              </a:solidFill>
            </a:endParaRPr>
          </a:p>
        </p:txBody>
      </p:sp>
      <p:sp>
        <p:nvSpPr>
          <p:cNvPr id="52" name="TextBox 51"/>
          <p:cNvSpPr txBox="1"/>
          <p:nvPr/>
        </p:nvSpPr>
        <p:spPr>
          <a:xfrm>
            <a:off x="1619746" y="2129043"/>
            <a:ext cx="2525426" cy="3331105"/>
          </a:xfrm>
          <a:prstGeom prst="rect">
            <a:avLst/>
          </a:prstGeom>
          <a:noFill/>
        </p:spPr>
        <p:txBody>
          <a:bodyPr wrap="square">
            <a:spAutoFit/>
          </a:bodyPr>
          <a:lstStyle/>
          <a:p>
            <a:pPr>
              <a:lnSpc>
                <a:spcPct val="110000"/>
              </a:lnSpc>
            </a:pPr>
            <a:r>
              <a:rPr lang="en-US" sz="1200" b="1" dirty="0">
                <a:solidFill>
                  <a:srgbClr val="FFFFFF"/>
                </a:solidFill>
              </a:rPr>
              <a:t>Challenge 1: Complexity in Data Processing and Feature Engineering</a:t>
            </a:r>
            <a:endParaRPr lang="en-US" sz="1200" b="1" dirty="0">
              <a:solidFill>
                <a:srgbClr val="FFFFFF"/>
              </a:solidFill>
            </a:endParaRPr>
          </a:p>
          <a:p>
            <a:pPr>
              <a:lnSpc>
                <a:spcPct val="110000"/>
              </a:lnSpc>
            </a:pPr>
            <a:endParaRPr lang="en-US" sz="1200" dirty="0">
              <a:solidFill>
                <a:srgbClr val="FFFFFF"/>
              </a:solidFill>
            </a:endParaRPr>
          </a:p>
          <a:p>
            <a:pPr>
              <a:lnSpc>
                <a:spcPct val="110000"/>
              </a:lnSpc>
            </a:pPr>
            <a:endParaRPr lang="en-US" sz="1200" dirty="0">
              <a:solidFill>
                <a:srgbClr val="FFFFFF"/>
              </a:solidFill>
            </a:endParaRPr>
          </a:p>
          <a:p>
            <a:pPr>
              <a:lnSpc>
                <a:spcPct val="110000"/>
              </a:lnSpc>
            </a:pPr>
            <a:r>
              <a:rPr lang="en-US" sz="1200" dirty="0">
                <a:solidFill>
                  <a:srgbClr val="FFFFFF"/>
                </a:solidFill>
              </a:rPr>
              <a:t>Recommender systems need to extract meaningful features from large-scale raw user behavior data, such as time series information and item interaction history. The data is massive and highly complex, making direct processing difficult. Feature engineering tasks like normalization, noise reduction, and grouping/aggregation are necessary but can be inefficient with traditional methods, especially for large datasets.</a:t>
            </a:r>
            <a:endParaRPr lang="en-US" sz="1200" dirty="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 program&#10;&#10;Description automatically generated"/>
          <p:cNvPicPr>
            <a:picLocks noGrp="1" noChangeAspect="1"/>
          </p:cNvPicPr>
          <p:nvPr>
            <p:ph idx="1"/>
          </p:nvPr>
        </p:nvPicPr>
        <p:blipFill>
          <a:blip r:embed="rId1"/>
          <a:stretch>
            <a:fillRect/>
          </a:stretch>
        </p:blipFill>
        <p:spPr>
          <a:xfrm>
            <a:off x="1482832" y="618518"/>
            <a:ext cx="6712767" cy="5444981"/>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8: Attack model</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079240" y="0"/>
            <a:ext cx="8112760" cy="6848475"/>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8.1: store the parameters</a:t>
            </a:r>
            <a:endParaRPr lang="en-US" sz="1200" b="1" dirty="0"/>
          </a:p>
          <a:p>
            <a:pPr>
              <a:lnSpc>
                <a:spcPct val="110000"/>
              </a:lnSpc>
            </a:pPr>
            <a:r>
              <a:rPr lang="en-US" sz="1200" dirty="0"/>
              <a:t>store the model parameters when transformer4rec model overfitting.</a:t>
            </a:r>
            <a:endParaRPr lang="en-US" sz="1200" dirty="0"/>
          </a:p>
        </p:txBody>
      </p:sp>
      <p:pic>
        <p:nvPicPr>
          <p:cNvPr id="5" name="图片 4"/>
          <p:cNvPicPr>
            <a:picLocks noChangeAspect="1"/>
          </p:cNvPicPr>
          <p:nvPr/>
        </p:nvPicPr>
        <p:blipFill>
          <a:blip r:embed="rId1"/>
          <a:stretch>
            <a:fillRect/>
          </a:stretch>
        </p:blipFill>
        <p:spPr>
          <a:xfrm>
            <a:off x="4319270" y="3549650"/>
            <a:ext cx="7769225" cy="29959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8.2: label the mem and nonmem dataset</a:t>
            </a:r>
            <a:endParaRPr lang="en-US" sz="1200" b="1" dirty="0"/>
          </a:p>
          <a:p>
            <a:pPr>
              <a:lnSpc>
                <a:spcPct val="110000"/>
              </a:lnSpc>
            </a:pPr>
            <a:r>
              <a:rPr lang="en-US" sz="1200" dirty="0"/>
              <a:t>label the mem data as 1.</a:t>
            </a:r>
            <a:endParaRPr lang="en-US" sz="1200" dirty="0"/>
          </a:p>
          <a:p>
            <a:pPr>
              <a:lnSpc>
                <a:spcPct val="110000"/>
              </a:lnSpc>
            </a:pPr>
            <a:r>
              <a:rPr lang="en-US" sz="1200" dirty="0"/>
              <a:t>label the nonmem data as 0.</a:t>
            </a:r>
            <a:endParaRPr lang="en-US" sz="1200" dirty="0"/>
          </a:p>
        </p:txBody>
      </p:sp>
      <p:sp>
        <p:nvSpPr>
          <p:cNvPr id="5" name="Title 1"/>
          <p:cNvSpPr>
            <a:spLocks noGrp="1"/>
          </p:cNvSpPr>
          <p:nvPr/>
        </p:nvSpPr>
        <p:spPr>
          <a:xfrm>
            <a:off x="1019015" y="1093787"/>
            <a:ext cx="3059969" cy="4697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t>Step 8: Attack model</a:t>
            </a:r>
            <a:endParaRPr lang="en-US" dirty="0"/>
          </a:p>
        </p:txBody>
      </p:sp>
      <p:pic>
        <p:nvPicPr>
          <p:cNvPr id="6" name="图片 5"/>
          <p:cNvPicPr>
            <a:picLocks noChangeAspect="1"/>
          </p:cNvPicPr>
          <p:nvPr/>
        </p:nvPicPr>
        <p:blipFill>
          <a:blip r:embed="rId1"/>
          <a:stretch>
            <a:fillRect/>
          </a:stretch>
        </p:blipFill>
        <p:spPr>
          <a:xfrm>
            <a:off x="5201920" y="3356610"/>
            <a:ext cx="4826000" cy="21945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useBgFill="1">
        <p:nvSpPr>
          <p:cNvPr id="39" name="Round Diagonal Corner Rectangle 7"/>
          <p:cNvSpPr>
            <a:spLocks noGrp="1" noRot="1" noChangeAspect="1" noMove="1" noResize="1" noEditPoints="1" noAdjustHandles="1" noChangeArrowheads="1" noChangeShapeType="1" noTextEdit="1"/>
          </p:cNvSpPr>
          <p:nvPr/>
        </p:nvSpPr>
        <p:spPr>
          <a:xfrm>
            <a:off x="2972435" y="0"/>
            <a:ext cx="9219565" cy="6848475"/>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278089" y="488633"/>
            <a:ext cx="6356792" cy="3692524"/>
          </a:xfrm>
        </p:spPr>
        <p:txBody>
          <a:bodyPr>
            <a:noAutofit/>
          </a:bodyPr>
          <a:lstStyle/>
          <a:p>
            <a:pPr marL="0" indent="0">
              <a:buNone/>
            </a:pPr>
            <a:r>
              <a:rPr lang="en-US" sz="1200" b="1" dirty="0"/>
              <a:t>8.2: train and adjust the attack model</a:t>
            </a:r>
            <a:endParaRPr lang="en-US" sz="1200" dirty="0"/>
          </a:p>
        </p:txBody>
      </p:sp>
      <p:sp>
        <p:nvSpPr>
          <p:cNvPr id="5" name="Title 1"/>
          <p:cNvSpPr>
            <a:spLocks noGrp="1"/>
          </p:cNvSpPr>
          <p:nvPr/>
        </p:nvSpPr>
        <p:spPr>
          <a:xfrm>
            <a:off x="1019015" y="1093787"/>
            <a:ext cx="3059969" cy="4697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t>Step 8: Attack model</a:t>
            </a:r>
            <a:endParaRPr lang="en-US" dirty="0"/>
          </a:p>
        </p:txBody>
      </p:sp>
      <p:pic>
        <p:nvPicPr>
          <p:cNvPr id="2" name="图片 1"/>
          <p:cNvPicPr>
            <a:picLocks noChangeAspect="1"/>
          </p:cNvPicPr>
          <p:nvPr/>
        </p:nvPicPr>
        <p:blipFill>
          <a:blip r:embed="rId1"/>
          <a:stretch>
            <a:fillRect/>
          </a:stretch>
        </p:blipFill>
        <p:spPr>
          <a:xfrm>
            <a:off x="3277870" y="1282700"/>
            <a:ext cx="4356100" cy="4758055"/>
          </a:xfrm>
          <a:prstGeom prst="rect">
            <a:avLst/>
          </a:prstGeom>
        </p:spPr>
      </p:pic>
      <p:pic>
        <p:nvPicPr>
          <p:cNvPr id="4" name="图片 3"/>
          <p:cNvPicPr>
            <a:picLocks noChangeAspect="1"/>
          </p:cNvPicPr>
          <p:nvPr/>
        </p:nvPicPr>
        <p:blipFill>
          <a:blip r:embed="rId2"/>
          <a:stretch>
            <a:fillRect/>
          </a:stretch>
        </p:blipFill>
        <p:spPr>
          <a:xfrm>
            <a:off x="7872730" y="2454910"/>
            <a:ext cx="4250690" cy="26708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Experiment setting</a:t>
            </a:r>
            <a:endParaRPr lang="en-US" altLang="zh-CN"/>
          </a:p>
        </p:txBody>
      </p:sp>
      <p:sp>
        <p:nvSpPr>
          <p:cNvPr id="3" name="Content Placeholder 2"/>
          <p:cNvSpPr>
            <a:spLocks noGrp="1"/>
          </p:cNvSpPr>
          <p:nvPr>
            <p:ph idx="1"/>
          </p:nvPr>
        </p:nvSpPr>
        <p:spPr/>
        <p:txBody>
          <a:bodyPr>
            <a:normAutofit fontScale="80000"/>
          </a:bodyPr>
          <a:lstStyle/>
          <a:p>
            <a:r>
              <a:rPr lang="en-US" altLang="zh-CN"/>
              <a:t>Dataset Statistics(YooChoose)</a:t>
            </a:r>
            <a:endParaRPr lang="en-US" altLang="zh-CN"/>
          </a:p>
          <a:p>
            <a:r>
              <a:rPr lang="en-US" altLang="zh-CN"/>
              <a:t>Running Environment(paperspace)</a:t>
            </a:r>
            <a:endParaRPr lang="en-US" altLang="zh-CN"/>
          </a:p>
          <a:p>
            <a:pPr lvl="1"/>
            <a:r>
              <a:rPr lang="en-US" altLang="zh-CN"/>
              <a:t>NVIDIA GPUs &amp; NVIDIA Merlin libraries (e.g., NVTabular, HugeCTR) for large-scale data processing.</a:t>
            </a:r>
            <a:endParaRPr lang="en-US" altLang="zh-CN"/>
          </a:p>
          <a:p>
            <a:pPr marL="228600" lvl="0" indent="-228600">
              <a:buFont typeface="Arial" panose="020B0604020202020204" pitchFamily="34" charset="0"/>
              <a:buChar char="•"/>
            </a:pPr>
            <a:r>
              <a:rPr lang="en-US" altLang="zh-CN"/>
              <a:t>Baseline Model</a:t>
            </a:r>
            <a:endParaRPr lang="en-US" altLang="zh-CN"/>
          </a:p>
          <a:p>
            <a:pPr marL="685800" lvl="1" indent="-228600">
              <a:buFont typeface="Arial" panose="020B0604020202020204" pitchFamily="34" charset="0"/>
              <a:buChar char="•"/>
            </a:pPr>
            <a:r>
              <a:rPr lang="en-US" altLang="zh-CN"/>
              <a:t>Biased-MIA is the frst algorithm to implement MIA against the recommender system. They identify users through the diference between user historical behaviors and the recom mendations provided by the target model.</a:t>
            </a:r>
            <a:endParaRPr lang="en-US" altLang="zh-CN"/>
          </a:p>
          <a:p>
            <a:pPr marL="685800" lvl="1" indent="-228600">
              <a:buFont typeface="Arial" panose="020B0604020202020204" pitchFamily="34" charset="0"/>
              <a:buChar char="•"/>
            </a:pPr>
            <a:r>
              <a:rPr lang="en-US" altLang="zh-CN"/>
              <a:t>DL-MIA improved Biased-MIA by debiasing learning. They design a disentangled encoder and a weight estimator to simultaneously mitigate training data and estimation biases.</a:t>
            </a:r>
            <a:endParaRPr lang="en-US" altLang="zh-CN"/>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5162550" y="1899285"/>
            <a:ext cx="5532120" cy="10363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Results</a:t>
            </a:r>
            <a:endParaRPr lang="en-US" altLang="zh-CN"/>
          </a:p>
        </p:txBody>
      </p:sp>
      <p:sp>
        <p:nvSpPr>
          <p:cNvPr id="3" name="Content Placeholder 2"/>
          <p:cNvSpPr>
            <a:spLocks noGrp="1"/>
          </p:cNvSpPr>
          <p:nvPr>
            <p:ph idx="1"/>
          </p:nvPr>
        </p:nvSpPr>
        <p:spPr>
          <a:xfrm>
            <a:off x="1141095" y="4582160"/>
            <a:ext cx="6506210" cy="1209040"/>
          </a:xfrm>
        </p:spPr>
        <p:txBody>
          <a:bodyPr>
            <a:normAutofit fontScale="90000" lnSpcReduction="10000"/>
          </a:bodyPr>
          <a:lstStyle/>
          <a:p>
            <a:pPr marL="0" indent="0">
              <a:buNone/>
            </a:pPr>
            <a:r>
              <a:rPr lang="en-US" altLang="zh-CN"/>
              <a:t>visualization the output of </a:t>
            </a:r>
            <a:r>
              <a:rPr lang="en-US" altLang="zh-CN">
                <a:sym typeface="+mn-ea"/>
              </a:rPr>
              <a:t>transformer4rec </a:t>
            </a:r>
            <a:r>
              <a:rPr lang="en-US" altLang="zh-CN"/>
              <a:t>results by t-SNE, where red points denote members and blue points represent non-members</a:t>
            </a:r>
            <a:endParaRPr lang="en-US" altLang="zh-CN"/>
          </a:p>
          <a:p>
            <a:pPr lvl="1"/>
            <a:endParaRPr lang="en-US" altLang="zh-CN"/>
          </a:p>
        </p:txBody>
      </p:sp>
      <p:pic>
        <p:nvPicPr>
          <p:cNvPr id="9" name="内容占位符 8"/>
          <p:cNvPicPr>
            <a:picLocks noChangeAspect="1"/>
          </p:cNvPicPr>
          <p:nvPr/>
        </p:nvPicPr>
        <p:blipFill>
          <a:blip r:embed="rId1"/>
          <a:stretch>
            <a:fillRect/>
          </a:stretch>
        </p:blipFill>
        <p:spPr>
          <a:xfrm>
            <a:off x="2372995" y="2097405"/>
            <a:ext cx="2438400" cy="2484120"/>
          </a:xfrm>
          <a:prstGeom prst="rect">
            <a:avLst/>
          </a:prstGeom>
        </p:spPr>
      </p:pic>
      <p:pic>
        <p:nvPicPr>
          <p:cNvPr id="5" name="图片 4"/>
          <p:cNvPicPr>
            <a:picLocks noChangeAspect="1"/>
          </p:cNvPicPr>
          <p:nvPr/>
        </p:nvPicPr>
        <p:blipFill>
          <a:blip r:embed="rId2"/>
          <a:stretch>
            <a:fillRect/>
          </a:stretch>
        </p:blipFill>
        <p:spPr>
          <a:xfrm>
            <a:off x="8061325" y="2370455"/>
            <a:ext cx="2402205" cy="1406525"/>
          </a:xfrm>
          <a:prstGeom prst="rect">
            <a:avLst/>
          </a:prstGeom>
        </p:spPr>
      </p:pic>
      <p:sp>
        <p:nvSpPr>
          <p:cNvPr id="6" name="文本框 5"/>
          <p:cNvSpPr txBox="1"/>
          <p:nvPr/>
        </p:nvSpPr>
        <p:spPr>
          <a:xfrm>
            <a:off x="7183755" y="3937000"/>
            <a:ext cx="4460240" cy="645160"/>
          </a:xfrm>
          <a:prstGeom prst="rect">
            <a:avLst/>
          </a:prstGeom>
          <a:noFill/>
        </p:spPr>
        <p:txBody>
          <a:bodyPr wrap="square" rtlCol="0" anchor="t">
            <a:spAutoFit/>
          </a:bodyPr>
          <a:p>
            <a:r>
              <a:rPr lang="en-US" altLang="zh-CN"/>
              <a:t>Attack performance (AUC) over sequential recommenders</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Discussion and Takeaways</a:t>
            </a:r>
            <a:endParaRPr lang="en-US" altLang="zh-CN"/>
          </a:p>
        </p:txBody>
      </p:sp>
      <p:sp>
        <p:nvSpPr>
          <p:cNvPr id="3" name="Content Placeholder 2"/>
          <p:cNvSpPr>
            <a:spLocks noGrp="1"/>
          </p:cNvSpPr>
          <p:nvPr>
            <p:ph idx="1"/>
          </p:nvPr>
        </p:nvSpPr>
        <p:spPr/>
        <p:txBody>
          <a:bodyPr>
            <a:normAutofit lnSpcReduction="10000"/>
          </a:bodyPr>
          <a:lstStyle/>
          <a:p>
            <a:r>
              <a:rPr lang="en-US" altLang="zh-CN"/>
              <a:t>Our proposed method introduces a novel and effective approach to membership inference attacks in sequential recommenders by leveraging the distinct output distribution differences caused by overfitting. </a:t>
            </a:r>
            <a:endParaRPr lang="en-US" altLang="zh-CN"/>
          </a:p>
          <a:p>
            <a:r>
              <a:rPr lang="en-US" altLang="zh-CN"/>
              <a:t>Explore the how to inial mia attack on the similar sequences.</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3580" y="2759075"/>
            <a:ext cx="5132705" cy="3542030"/>
          </a:xfrm>
        </p:spPr>
        <p:txBody>
          <a:bodyPr>
            <a:normAutofit/>
          </a:bodyPr>
          <a:lstStyle/>
          <a:p>
            <a:pPr marL="0" indent="0">
              <a:buNone/>
            </a:pPr>
            <a:r>
              <a:rPr lang="en-US" altLang="zh-CN" sz="4000"/>
              <a:t>Any Questions?</a:t>
            </a:r>
            <a:endParaRPr lang="en-US" altLang="zh-CN" sz="4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3580" y="2759075"/>
            <a:ext cx="5132705" cy="3542030"/>
          </a:xfrm>
        </p:spPr>
        <p:txBody>
          <a:bodyPr>
            <a:normAutofit/>
          </a:bodyPr>
          <a:lstStyle/>
          <a:p>
            <a:pPr marL="0" indent="0">
              <a:buNone/>
            </a:pPr>
            <a:r>
              <a:rPr lang="en-US" altLang="zh-CN" sz="4000"/>
              <a:t>Thank You</a:t>
            </a:r>
            <a:endParaRPr lang="en-US" altLang="zh-CN"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 Structure</a:t>
            </a:r>
            <a:endParaRPr lang="en-US" altLang="zh-CN" dirty="0"/>
          </a:p>
        </p:txBody>
      </p:sp>
      <p:sp>
        <p:nvSpPr>
          <p:cNvPr id="3" name="Content Placeholder 2"/>
          <p:cNvSpPr>
            <a:spLocks noGrp="1"/>
          </p:cNvSpPr>
          <p:nvPr>
            <p:ph idx="1"/>
          </p:nvPr>
        </p:nvSpPr>
        <p:spPr>
          <a:xfrm>
            <a:off x="1141095" y="4289425"/>
            <a:ext cx="9906000" cy="1501775"/>
          </a:xfrm>
        </p:spPr>
        <p:txBody>
          <a:bodyPr>
            <a:normAutofit lnSpcReduction="20000"/>
          </a:bodyPr>
          <a:lstStyle/>
          <a:p>
            <a:r>
              <a:rPr lang="en-US" altLang="zh-CN" dirty="0"/>
              <a:t>+</a:t>
            </a:r>
            <a:r>
              <a:rPr lang="en-US" altLang="zh-CN" dirty="0" err="1"/>
              <a:t>NVTabular</a:t>
            </a:r>
            <a:r>
              <a:rPr lang="zh-CN" altLang="en-US" dirty="0"/>
              <a:t> </a:t>
            </a:r>
            <a:r>
              <a:rPr lang="en-US" altLang="zh-CN" dirty="0"/>
              <a:t>logo</a:t>
            </a:r>
            <a:endParaRPr lang="en-US" altLang="zh-CN" dirty="0"/>
          </a:p>
          <a:p>
            <a:r>
              <a:rPr lang="en-US" altLang="zh-CN" dirty="0"/>
              <a:t>+transformer4rec</a:t>
            </a:r>
            <a:endParaRPr lang="en-US" altLang="zh-CN" dirty="0"/>
          </a:p>
          <a:p>
            <a:r>
              <a:rPr lang="en-US" altLang="zh-CN" dirty="0"/>
              <a:t>+</a:t>
            </a:r>
            <a:r>
              <a:rPr lang="en-US" altLang="zh-CN" dirty="0"/>
              <a:t>attack model</a:t>
            </a:r>
            <a:endParaRPr lang="en-US" altLang="zh-CN" dirty="0"/>
          </a:p>
        </p:txBody>
      </p:sp>
      <p:pic>
        <p:nvPicPr>
          <p:cNvPr id="4" name="图片 3"/>
          <p:cNvPicPr>
            <a:picLocks noChangeAspect="1"/>
          </p:cNvPicPr>
          <p:nvPr/>
        </p:nvPicPr>
        <p:blipFill>
          <a:blip r:embed="rId1"/>
          <a:stretch>
            <a:fillRect/>
          </a:stretch>
        </p:blipFill>
        <p:spPr>
          <a:xfrm>
            <a:off x="1240790" y="2040890"/>
            <a:ext cx="9806305" cy="1868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Advantages of </a:t>
            </a:r>
            <a:r>
              <a:rPr lang="en-US" b="1" dirty="0" err="1"/>
              <a:t>NVTabular</a:t>
            </a:r>
            <a:endParaRPr lang="en-US" b="1" dirty="0"/>
          </a:p>
        </p:txBody>
      </p:sp>
      <p:sp>
        <p:nvSpPr>
          <p:cNvPr id="3" name="Content Placeholder 2"/>
          <p:cNvSpPr>
            <a:spLocks noGrp="1"/>
          </p:cNvSpPr>
          <p:nvPr>
            <p:ph idx="1"/>
          </p:nvPr>
        </p:nvSpPr>
        <p:spPr>
          <a:xfrm>
            <a:off x="1141413" y="1623626"/>
            <a:ext cx="9905999" cy="1478570"/>
          </a:xfrm>
        </p:spPr>
        <p:txBody>
          <a:bodyPr>
            <a:normAutofit/>
          </a:bodyPr>
          <a:lstStyle/>
          <a:p>
            <a:r>
              <a:rPr lang="en-US" sz="1600" dirty="0" err="1"/>
              <a:t>NVTabular</a:t>
            </a:r>
            <a:r>
              <a:rPr lang="en-US" sz="1600" dirty="0"/>
              <a:t> is a library specifically designed for recommendation systems and large-scale data processing. Compared to traditional data processing methods, it offers the following significant advantages:</a:t>
            </a:r>
            <a:endParaRPr lang="en-US" sz="1600" dirty="0"/>
          </a:p>
        </p:txBody>
      </p:sp>
      <p:graphicFrame>
        <p:nvGraphicFramePr>
          <p:cNvPr id="8" name="Content Placeholder 2"/>
          <p:cNvGraphicFramePr/>
          <p:nvPr/>
        </p:nvGraphicFramePr>
        <p:xfrm>
          <a:off x="1141412" y="2372348"/>
          <a:ext cx="9905999" cy="386713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transformer4rec</a:t>
            </a:r>
            <a:endParaRPr lang="en-US" dirty="0"/>
          </a:p>
        </p:txBody>
      </p:sp>
      <p:sp>
        <p:nvSpPr>
          <p:cNvPr id="3" name="Content Placeholder 2"/>
          <p:cNvSpPr>
            <a:spLocks noGrp="1"/>
          </p:cNvSpPr>
          <p:nvPr>
            <p:ph idx="1"/>
          </p:nvPr>
        </p:nvSpPr>
        <p:spPr>
          <a:xfrm>
            <a:off x="1141095" y="1966595"/>
            <a:ext cx="9906000" cy="4051300"/>
          </a:xfrm>
        </p:spPr>
        <p:txBody>
          <a:bodyPr>
            <a:normAutofit fontScale="90000"/>
          </a:bodyPr>
          <a:lstStyle/>
          <a:p>
            <a:r>
              <a:rPr lang="en-US" altLang="zh-CN"/>
              <a:t>Optimized with NVIDIA Hardware and Libraries</a:t>
            </a:r>
            <a:endParaRPr lang="en-US" altLang="zh-CN"/>
          </a:p>
          <a:p>
            <a:pPr lvl="1"/>
            <a:r>
              <a:rPr lang="en-US" altLang="zh-CN"/>
              <a:t>Leverages NVIDIA GPUs, CUDA, and TensorRT for accelerated training and inference.</a:t>
            </a:r>
            <a:endParaRPr lang="en-US" altLang="zh-CN"/>
          </a:p>
          <a:p>
            <a:pPr lvl="1"/>
            <a:r>
              <a:rPr lang="en-US" altLang="zh-CN"/>
              <a:t>Seamlessly integrates with NVIDIA Merlin libraries (e.g., NVTabular, HugeCTR) for large-scale data processing.</a:t>
            </a:r>
            <a:endParaRPr lang="en-US" altLang="zh-CN"/>
          </a:p>
          <a:p>
            <a:pPr lvl="1"/>
            <a:r>
              <a:rPr lang="en-US" altLang="zh-CN"/>
              <a:t>Supports portable and scalable containerized environments via NVIDIA NGC.</a:t>
            </a:r>
            <a:endParaRPr lang="en-US" altLang="zh-CN"/>
          </a:p>
          <a:p>
            <a:pPr marL="228600" lvl="0" indent="-228600">
              <a:buFont typeface="Arial" panose="020B0604020202020204" pitchFamily="34" charset="0"/>
              <a:buChar char="•"/>
            </a:pPr>
            <a:r>
              <a:rPr lang="en-US" altLang="zh-CN"/>
              <a:t>Superior Sequential Modeling</a:t>
            </a:r>
            <a:endParaRPr lang="en-US" altLang="zh-CN"/>
          </a:p>
          <a:p>
            <a:pPr marL="685800" lvl="1" indent="-228600">
              <a:buFont typeface="Arial" panose="020B0604020202020204" pitchFamily="34" charset="0"/>
              <a:buChar char="•"/>
            </a:pPr>
            <a:r>
              <a:rPr lang="en-US" altLang="zh-CN"/>
              <a:t>Powered by Transformer architecture, effectively captures long-range dependencies in user behavior.</a:t>
            </a:r>
            <a:endParaRPr lang="en-US" altLang="zh-CN"/>
          </a:p>
          <a:p>
            <a:pPr marL="685800" lvl="1" indent="-228600">
              <a:buFont typeface="Arial" panose="020B0604020202020204" pitchFamily="34" charset="0"/>
              <a:buChar char="•"/>
            </a:pPr>
            <a:r>
              <a:rPr lang="en-US" altLang="zh-CN"/>
              <a:t>Supports pretraining and fine-tuning for improved recommendation accuracy.</a:t>
            </a:r>
            <a:endParaRPr lang="en-US" altLang="zh-CN"/>
          </a:p>
          <a:p>
            <a:pPr marL="685800" lvl="1" indent="-228600">
              <a:buFont typeface="Arial" panose="020B0604020202020204" pitchFamily="34" charset="0"/>
              <a:buChar char="•"/>
            </a:pPr>
            <a:r>
              <a:rPr lang="en-US" altLang="zh-CN"/>
              <a:t>Flexible for diverse input formats and complex recommendation scenarios.</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&amp;</a:t>
            </a:r>
            <a:r>
              <a:rPr lang="zh-CN" altLang="en-US" dirty="0"/>
              <a:t> </a:t>
            </a:r>
            <a:r>
              <a:rPr lang="en-US" altLang="zh-CN"/>
              <a:t>environment</a:t>
            </a:r>
            <a:endParaRPr lang="en-US" altLang="zh-CN"/>
          </a:p>
        </p:txBody>
      </p:sp>
      <p:sp>
        <p:nvSpPr>
          <p:cNvPr id="3" name="Content Placeholder 2"/>
          <p:cNvSpPr>
            <a:spLocks noGrp="1"/>
          </p:cNvSpPr>
          <p:nvPr>
            <p:ph idx="1"/>
          </p:nvPr>
        </p:nvSpPr>
        <p:spPr/>
        <p:txBody>
          <a:bodyPr>
            <a:normAutofit fontScale="90000" lnSpcReduction="10000"/>
          </a:bodyPr>
          <a:lstStyle/>
          <a:p>
            <a:r>
              <a:rPr lang="en-US" altLang="zh-CN" dirty="0" err="1"/>
              <a:t>Yoochoose-clicks.dat</a:t>
            </a:r>
            <a:r>
              <a:rPr lang="zh-CN" altLang="en-US" dirty="0"/>
              <a:t> </a:t>
            </a:r>
            <a:r>
              <a:rPr lang="en-US" altLang="zh-CN" dirty="0"/>
              <a:t>from</a:t>
            </a:r>
            <a:r>
              <a:rPr lang="zh-CN" altLang="en-US" dirty="0"/>
              <a:t> </a:t>
            </a:r>
            <a:r>
              <a:rPr lang="en-US" altLang="zh-CN" dirty="0"/>
              <a:t>Kaggle</a:t>
            </a:r>
            <a:endParaRPr lang="en-US" altLang="zh-CN" dirty="0"/>
          </a:p>
          <a:p>
            <a:pPr lvl="1"/>
            <a:r>
              <a:rPr lang="en-US" altLang="zh-CN"/>
              <a:t>contains a collection of sessions from a retailer. Each session encapsulates the click events that the user performed in that session. </a:t>
            </a:r>
            <a:endParaRPr lang="en-US" altLang="zh-CN"/>
          </a:p>
          <a:p>
            <a:pPr lvl="1"/>
            <a:r>
              <a:rPr lang="en-US" altLang="zh-CN"/>
              <a:t>popular and accessible public dataset.</a:t>
            </a:r>
            <a:endParaRPr lang="en-US" altLang="zh-CN" dirty="0"/>
          </a:p>
          <a:p>
            <a:r>
              <a:rPr lang="en-US" altLang="zh-CN" dirty="0"/>
              <a:t>Runing </a:t>
            </a:r>
            <a:r>
              <a:rPr lang="en-US" altLang="zh-CN">
                <a:sym typeface="+mn-ea"/>
              </a:rPr>
              <a:t>environment</a:t>
            </a:r>
            <a:r>
              <a:rPr lang="zh-CN" altLang="en-US" dirty="0"/>
              <a:t>：</a:t>
            </a:r>
            <a:r>
              <a:rPr lang="en-US" altLang="zh-CN" dirty="0" err="1"/>
              <a:t>paperspace</a:t>
            </a:r>
            <a:endParaRPr lang="en-US" altLang="zh-CN" dirty="0"/>
          </a:p>
          <a:p>
            <a:pPr lvl="1"/>
            <a:r>
              <a:rPr lang="en-US" altLang="zh-CN"/>
              <a:t>High-Performance GPU Resources: Access to powerful GPUs (e.g., NVIDIA A100, V100) with pay-as-you-go pricing.</a:t>
            </a:r>
            <a:endParaRPr lang="en-US" altLang="zh-CN"/>
          </a:p>
          <a:p>
            <a:pPr lvl="1"/>
            <a:r>
              <a:rPr lang="en-US" altLang="zh-CN"/>
              <a:t>Preconfigured Environments: Ready-to-use deep learning setups with PyTorch, TensorFlow, and Hugging Face.</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Code</a:t>
            </a:r>
            <a:r>
              <a:rPr lang="zh-CN" altLang="en-US" dirty="0"/>
              <a:t> </a:t>
            </a:r>
            <a:r>
              <a:rPr lang="en-US" altLang="zh-CN" dirty="0"/>
              <a:t>overview</a:t>
            </a:r>
            <a:r>
              <a:rPr lang="zh-CN" altLang="en-US" dirty="0"/>
              <a:t> </a:t>
            </a:r>
            <a:endParaRPr lang="en-US" dirty="0"/>
          </a:p>
        </p:txBody>
      </p:sp>
      <p:sp>
        <p:nvSpPr>
          <p:cNvPr id="3" name="Content Placeholder 2"/>
          <p:cNvSpPr>
            <a:spLocks noGrp="1"/>
          </p:cNvSpPr>
          <p:nvPr>
            <p:ph idx="1"/>
          </p:nvPr>
        </p:nvSpPr>
        <p:spPr/>
        <p:txBody>
          <a:bodyPr>
            <a:normAutofit lnSpcReduction="10000"/>
          </a:bodyPr>
          <a:lstStyle/>
          <a:p>
            <a:r>
              <a:rPr lang="en-US" altLang="zh-CN"/>
              <a:t>NLP_MIA 1202.ipynb: </a:t>
            </a:r>
            <a:endParaRPr lang="en-US" altLang="zh-CN"/>
          </a:p>
          <a:p>
            <a:pPr lvl="1"/>
            <a:r>
              <a:rPr lang="en-US" altLang="zh-CN"/>
              <a:t>load and process the raw data to construct the sequencial data. </a:t>
            </a:r>
            <a:endParaRPr lang="en-US" altLang="zh-CN"/>
          </a:p>
          <a:p>
            <a:pPr lvl="1"/>
            <a:r>
              <a:rPr lang="en-US" altLang="zh-CN"/>
              <a:t>train the transformer4rec model.</a:t>
            </a:r>
            <a:endParaRPr lang="en-US" altLang="zh-CN"/>
          </a:p>
          <a:p>
            <a:pPr lvl="1"/>
            <a:r>
              <a:rPr lang="en-US" altLang="zh-CN">
                <a:sym typeface="+mn-ea"/>
              </a:rPr>
              <a:t>store the parameters when model overfitting.</a:t>
            </a:r>
            <a:endParaRPr lang="en-US" altLang="zh-CN">
              <a:sym typeface="+mn-ea"/>
            </a:endParaRPr>
          </a:p>
          <a:p>
            <a:pPr marL="228600" lvl="0" indent="-228600">
              <a:buFont typeface="Arial" panose="020B0604020202020204" pitchFamily="34" charset="0"/>
              <a:buChar char="•"/>
            </a:pPr>
            <a:r>
              <a:rPr lang="en-US" altLang="zh-CN"/>
              <a:t>attack.ipynb:</a:t>
            </a:r>
            <a:endParaRPr lang="en-US" altLang="zh-CN"/>
          </a:p>
          <a:p>
            <a:pPr marL="685800" lvl="1" indent="-228600">
              <a:buFont typeface="Arial" panose="020B0604020202020204" pitchFamily="34" charset="0"/>
              <a:buChar char="•"/>
            </a:pPr>
            <a:r>
              <a:rPr lang="en-US" altLang="zh-CN"/>
              <a:t>construct the mem and nonmem data based on the parameters.</a:t>
            </a:r>
            <a:endParaRPr lang="en-US" altLang="zh-CN"/>
          </a:p>
          <a:p>
            <a:pPr marL="685800" lvl="1" indent="-228600">
              <a:buFont typeface="Arial" panose="020B0604020202020204" pitchFamily="34" charset="0"/>
              <a:buChar char="•"/>
            </a:pPr>
            <a:r>
              <a:rPr lang="en-US" altLang="zh-CN"/>
              <a:t>train the attack model.</a:t>
            </a:r>
            <a:endParaRPr lang="en-US" altLang="zh-CN"/>
          </a:p>
          <a:p>
            <a:pPr marL="685800" lvl="1" indent="-228600">
              <a:buFont typeface="Arial" panose="020B0604020202020204" pitchFamily="34" charset="0"/>
              <a:buChar char="•"/>
            </a:pPr>
            <a:r>
              <a:rPr lang="en-US" altLang="zh-CN"/>
              <a:t>evaluation the model.</a:t>
            </a:r>
            <a:endParaRPr lang="en-US" altLang="zh-C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18392</Words>
  <Application>WPS 演示</Application>
  <PresentationFormat>Widescreen</PresentationFormat>
  <Paragraphs>325</Paragraphs>
  <Slides>48</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48</vt:i4>
      </vt:variant>
    </vt:vector>
  </HeadingPairs>
  <TitlesOfParts>
    <vt:vector size="63" baseType="lpstr">
      <vt:lpstr>Arial</vt:lpstr>
      <vt:lpstr>SimSun</vt:lpstr>
      <vt:lpstr>Wingdings</vt:lpstr>
      <vt:lpstr>Trebuchet MS</vt:lpstr>
      <vt:lpstr>NimbusRomNo9L</vt:lpstr>
      <vt:lpstr>Segoe Print</vt:lpstr>
      <vt:lpstr>Aptos</vt:lpstr>
      <vt:lpstr>DengXian</vt:lpstr>
      <vt:lpstr>Times New Roman</vt:lpstr>
      <vt:lpstr>Symbol</vt:lpstr>
      <vt:lpstr>Tw Cen MT</vt:lpstr>
      <vt:lpstr>Microsoft YaHei</vt:lpstr>
      <vt:lpstr>Arial Unicode MS</vt:lpstr>
      <vt:lpstr>Calibri</vt:lpstr>
      <vt:lpstr>Circuit</vt:lpstr>
      <vt:lpstr>Membership Inference Attacks  on Sequence Recommender Systems </vt:lpstr>
      <vt:lpstr>motivation</vt:lpstr>
      <vt:lpstr>motivation</vt:lpstr>
      <vt:lpstr>Current Challenges</vt:lpstr>
      <vt:lpstr>Method Structure</vt:lpstr>
      <vt:lpstr>Advantages of NVTabular</vt:lpstr>
      <vt:lpstr>transformer4rec</vt:lpstr>
      <vt:lpstr>Dataset &amp; environment</vt:lpstr>
      <vt:lpstr>Code overview </vt:lpstr>
      <vt:lpstr>Step 1: Data Preparation</vt:lpstr>
      <vt:lpstr>PowerPoint 演示文稿</vt:lpstr>
      <vt:lpstr>Step 2: Data Loading and Preprocessing</vt:lpstr>
      <vt:lpstr>PowerPoint 演示文稿</vt:lpstr>
      <vt:lpstr>Step 2: Data Loading and Preprocessing</vt:lpstr>
      <vt:lpstr>PowerPoint 演示文稿</vt:lpstr>
      <vt:lpstr>Step 3: Feature Engineering</vt:lpstr>
      <vt:lpstr>PowerPoint 演示文稿</vt:lpstr>
      <vt:lpstr>Step 3: Feature Engineering</vt:lpstr>
      <vt:lpstr>PowerPoint 演示文稿</vt:lpstr>
      <vt:lpstr>Step 4: Model Construction (Using NVTabular Libraries)</vt:lpstr>
      <vt:lpstr>PowerPoint 演示文稿</vt:lpstr>
      <vt:lpstr>Step 4: Model Construction (Using NVTabular Libraries)</vt:lpstr>
      <vt:lpstr>PowerPoint 演示文稿</vt:lpstr>
      <vt:lpstr>Feature Set Composition:</vt:lpstr>
      <vt:lpstr>Step 5: Organize Feature Structure</vt:lpstr>
      <vt:lpstr>PowerPoint 演示文稿</vt:lpstr>
      <vt:lpstr>Advance of parquet</vt:lpstr>
      <vt:lpstr>Step 5: Organize Feature Structure</vt:lpstr>
      <vt:lpstr>Benefits of Saving the Workflow:</vt:lpstr>
      <vt:lpstr>Step 6: Session-Level Data Processing</vt:lpstr>
      <vt:lpstr>PowerPoint 演示文稿</vt:lpstr>
      <vt:lpstr>Step 7: Training Data Preparation and Model Fine-Tuning</vt:lpstr>
      <vt:lpstr>Output of 7.2 model construction</vt:lpstr>
      <vt:lpstr>PowerPoint 演示文稿</vt:lpstr>
      <vt:lpstr>Step 7: Training Data Preparation and Model Fine-Tuning</vt:lpstr>
      <vt:lpstr>PowerPoint 演示文稿</vt:lpstr>
      <vt:lpstr>Step 7: Training Data Preparation and Model Fine-Tuning</vt:lpstr>
      <vt:lpstr>PowerPoint 演示文稿</vt:lpstr>
      <vt:lpstr>Step 7: Training Data Preparation and Model Fine-Tuning</vt:lpstr>
      <vt:lpstr>PowerPoint 演示文稿</vt:lpstr>
      <vt:lpstr>Step 8: Attack model</vt:lpstr>
      <vt:lpstr>PowerPoint 演示文稿</vt:lpstr>
      <vt:lpstr>PowerPoint 演示文稿</vt:lpstr>
      <vt:lpstr>Experiment setting</vt:lpstr>
      <vt:lpstr>Results</vt:lpstr>
      <vt:lpstr>Discussion and Takeaways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Jiaqi Xu (jxu9)</dc:creator>
  <cp:lastModifiedBy>淡</cp:lastModifiedBy>
  <cp:revision>25</cp:revision>
  <dcterms:created xsi:type="dcterms:W3CDTF">2024-12-01T20:19:00Z</dcterms:created>
  <dcterms:modified xsi:type="dcterms:W3CDTF">2024-12-03T02:26:34Z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198BF0B5E21F4BF199179928250E2D51_12</vt:lpwstr>
  </property>
  <property fmtid="{D5CDD505-2E9C-101B-9397-08002B2CF9AE}" pid="3" name="KSOProductBuildVer">
    <vt:lpwstr>2052-12.1.0.18912</vt:lpwstr>
  </property>
</Properties>
</file>